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3" r:id="rId4"/>
    <p:sldId id="258" r:id="rId5"/>
    <p:sldId id="262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E3AE4-E56E-3448-A8F5-E15058376845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18BE2-B85A-F246-9DC5-160815323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18BE2-B85A-F246-9DC5-1608153233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81826" y="2532839"/>
            <a:ext cx="11568752" cy="982016"/>
            <a:chOff x="0" y="0"/>
            <a:chExt cx="3046914" cy="25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6914" cy="258638"/>
            </a:xfrm>
            <a:custGeom>
              <a:avLst/>
              <a:gdLst/>
              <a:ahLst/>
              <a:cxnLst/>
              <a:rect l="l" t="t" r="r" b="b"/>
              <a:pathLst>
                <a:path w="3046914" h="258638">
                  <a:moveTo>
                    <a:pt x="0" y="0"/>
                  </a:moveTo>
                  <a:lnTo>
                    <a:pt x="3046914" y="0"/>
                  </a:lnTo>
                  <a:lnTo>
                    <a:pt x="3046914" y="258638"/>
                  </a:lnTo>
                  <a:lnTo>
                    <a:pt x="0" y="258638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46914" cy="296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21184" y="3258948"/>
            <a:ext cx="15116043" cy="6689237"/>
            <a:chOff x="0" y="0"/>
            <a:chExt cx="3981180" cy="17617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1180" cy="1761774"/>
            </a:xfrm>
            <a:custGeom>
              <a:avLst/>
              <a:gdLst/>
              <a:ahLst/>
              <a:cxnLst/>
              <a:rect l="l" t="t" r="r" b="b"/>
              <a:pathLst>
                <a:path w="3981180" h="1761774">
                  <a:moveTo>
                    <a:pt x="25096" y="0"/>
                  </a:moveTo>
                  <a:lnTo>
                    <a:pt x="3956084" y="0"/>
                  </a:lnTo>
                  <a:cubicBezTo>
                    <a:pt x="3962740" y="0"/>
                    <a:pt x="3969123" y="2644"/>
                    <a:pt x="3973830" y="7350"/>
                  </a:cubicBezTo>
                  <a:cubicBezTo>
                    <a:pt x="3978536" y="12057"/>
                    <a:pt x="3981180" y="18440"/>
                    <a:pt x="3981180" y="25096"/>
                  </a:cubicBezTo>
                  <a:lnTo>
                    <a:pt x="3981180" y="1736678"/>
                  </a:lnTo>
                  <a:cubicBezTo>
                    <a:pt x="3981180" y="1743334"/>
                    <a:pt x="3978536" y="1749718"/>
                    <a:pt x="3973830" y="1754424"/>
                  </a:cubicBezTo>
                  <a:cubicBezTo>
                    <a:pt x="3969123" y="1759130"/>
                    <a:pt x="3962740" y="1761774"/>
                    <a:pt x="3956084" y="1761774"/>
                  </a:cubicBezTo>
                  <a:lnTo>
                    <a:pt x="25096" y="1761774"/>
                  </a:lnTo>
                  <a:cubicBezTo>
                    <a:pt x="18440" y="1761774"/>
                    <a:pt x="12057" y="1759130"/>
                    <a:pt x="7350" y="1754424"/>
                  </a:cubicBezTo>
                  <a:cubicBezTo>
                    <a:pt x="2644" y="1749718"/>
                    <a:pt x="0" y="1743334"/>
                    <a:pt x="0" y="1736678"/>
                  </a:cubicBezTo>
                  <a:lnTo>
                    <a:pt x="0" y="25096"/>
                  </a:lnTo>
                  <a:cubicBezTo>
                    <a:pt x="0" y="18440"/>
                    <a:pt x="2644" y="12057"/>
                    <a:pt x="7350" y="7350"/>
                  </a:cubicBezTo>
                  <a:cubicBezTo>
                    <a:pt x="12057" y="2644"/>
                    <a:pt x="18440" y="0"/>
                    <a:pt x="25096" y="0"/>
                  </a:cubicBezTo>
                  <a:close/>
                </a:path>
              </a:pathLst>
            </a:custGeom>
            <a:solidFill>
              <a:srgbClr val="0E745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81180" cy="1799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9454" y="95145"/>
            <a:ext cx="3535182" cy="3068657"/>
            <a:chOff x="0" y="0"/>
            <a:chExt cx="931077" cy="8082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1077" cy="808206"/>
            </a:xfrm>
            <a:custGeom>
              <a:avLst/>
              <a:gdLst/>
              <a:ahLst/>
              <a:cxnLst/>
              <a:rect l="l" t="t" r="r" b="b"/>
              <a:pathLst>
                <a:path w="931077" h="808206">
                  <a:moveTo>
                    <a:pt x="0" y="0"/>
                  </a:moveTo>
                  <a:lnTo>
                    <a:pt x="931077" y="0"/>
                  </a:lnTo>
                  <a:lnTo>
                    <a:pt x="931077" y="808206"/>
                  </a:lnTo>
                  <a:lnTo>
                    <a:pt x="0" y="808206"/>
                  </a:lnTo>
                  <a:close/>
                </a:path>
              </a:pathLst>
            </a:custGeom>
            <a:solidFill>
              <a:srgbClr val="068D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31077" cy="846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454" y="3234117"/>
            <a:ext cx="4161174" cy="535367"/>
            <a:chOff x="0" y="0"/>
            <a:chExt cx="1095947" cy="1410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95947" cy="141002"/>
            </a:xfrm>
            <a:custGeom>
              <a:avLst/>
              <a:gdLst/>
              <a:ahLst/>
              <a:cxnLst/>
              <a:rect l="l" t="t" r="r" b="b"/>
              <a:pathLst>
                <a:path w="1095947" h="141002">
                  <a:moveTo>
                    <a:pt x="0" y="0"/>
                  </a:moveTo>
                  <a:lnTo>
                    <a:pt x="1095947" y="0"/>
                  </a:lnTo>
                  <a:lnTo>
                    <a:pt x="1095947" y="141002"/>
                  </a:lnTo>
                  <a:lnTo>
                    <a:pt x="0" y="141002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95947" cy="179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9454" y="374601"/>
            <a:ext cx="4408716" cy="6789765"/>
            <a:chOff x="0" y="0"/>
            <a:chExt cx="855202" cy="12076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5202" cy="1207681"/>
            </a:xfrm>
            <a:custGeom>
              <a:avLst/>
              <a:gdLst/>
              <a:ahLst/>
              <a:cxnLst/>
              <a:rect l="l" t="t" r="r" b="b"/>
              <a:pathLst>
                <a:path w="855202" h="1207681">
                  <a:moveTo>
                    <a:pt x="50490" y="0"/>
                  </a:moveTo>
                  <a:lnTo>
                    <a:pt x="804711" y="0"/>
                  </a:lnTo>
                  <a:cubicBezTo>
                    <a:pt x="818102" y="0"/>
                    <a:pt x="830945" y="5319"/>
                    <a:pt x="840413" y="14788"/>
                  </a:cubicBezTo>
                  <a:cubicBezTo>
                    <a:pt x="849882" y="24257"/>
                    <a:pt x="855202" y="37099"/>
                    <a:pt x="855202" y="50490"/>
                  </a:cubicBezTo>
                  <a:lnTo>
                    <a:pt x="855202" y="1157190"/>
                  </a:lnTo>
                  <a:cubicBezTo>
                    <a:pt x="855202" y="1185075"/>
                    <a:pt x="832596" y="1207681"/>
                    <a:pt x="804711" y="1207681"/>
                  </a:cubicBezTo>
                  <a:lnTo>
                    <a:pt x="50490" y="1207681"/>
                  </a:lnTo>
                  <a:cubicBezTo>
                    <a:pt x="37099" y="1207681"/>
                    <a:pt x="24257" y="1202361"/>
                    <a:pt x="14788" y="1192892"/>
                  </a:cubicBezTo>
                  <a:cubicBezTo>
                    <a:pt x="5319" y="1183424"/>
                    <a:pt x="0" y="1170581"/>
                    <a:pt x="0" y="1157190"/>
                  </a:cubicBezTo>
                  <a:lnTo>
                    <a:pt x="0" y="50490"/>
                  </a:lnTo>
                  <a:cubicBezTo>
                    <a:pt x="0" y="37099"/>
                    <a:pt x="5319" y="24257"/>
                    <a:pt x="14788" y="14788"/>
                  </a:cubicBezTo>
                  <a:cubicBezTo>
                    <a:pt x="24257" y="5319"/>
                    <a:pt x="37099" y="0"/>
                    <a:pt x="504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132149" y="722407"/>
            <a:ext cx="1187949" cy="1197974"/>
          </a:xfrm>
          <a:custGeom>
            <a:avLst/>
            <a:gdLst/>
            <a:ahLst/>
            <a:cxnLst/>
            <a:rect l="l" t="t" r="r" b="b"/>
            <a:pathLst>
              <a:path w="1187949" h="1197974">
                <a:moveTo>
                  <a:pt x="0" y="0"/>
                </a:moveTo>
                <a:lnTo>
                  <a:pt x="1187950" y="0"/>
                </a:lnTo>
                <a:lnTo>
                  <a:pt x="1187950" y="1197974"/>
                </a:lnTo>
                <a:lnTo>
                  <a:pt x="0" y="11979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679811" y="722407"/>
            <a:ext cx="1199473" cy="1197974"/>
          </a:xfrm>
          <a:custGeom>
            <a:avLst/>
            <a:gdLst/>
            <a:ahLst/>
            <a:cxnLst/>
            <a:rect l="l" t="t" r="r" b="b"/>
            <a:pathLst>
              <a:path w="1199473" h="1197974">
                <a:moveTo>
                  <a:pt x="0" y="0"/>
                </a:moveTo>
                <a:lnTo>
                  <a:pt x="1199473" y="0"/>
                </a:lnTo>
                <a:lnTo>
                  <a:pt x="1199473" y="1197974"/>
                </a:lnTo>
                <a:lnTo>
                  <a:pt x="0" y="1197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482024" y="408468"/>
            <a:ext cx="2434470" cy="1825853"/>
          </a:xfrm>
          <a:custGeom>
            <a:avLst/>
            <a:gdLst/>
            <a:ahLst/>
            <a:cxnLst/>
            <a:rect l="l" t="t" r="r" b="b"/>
            <a:pathLst>
              <a:path w="2434470" h="1825853">
                <a:moveTo>
                  <a:pt x="0" y="0"/>
                </a:moveTo>
                <a:lnTo>
                  <a:pt x="2434470" y="0"/>
                </a:lnTo>
                <a:lnTo>
                  <a:pt x="2434470" y="1825852"/>
                </a:lnTo>
                <a:lnTo>
                  <a:pt x="0" y="18258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7696200" y="3375540"/>
            <a:ext cx="9580724" cy="250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3706" b="1" spc="-33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IMPLEMENTASI APLIKASI MOBILE ZAKAT DALAM UPAYA MEMODERNISASI PROSES PENGELOLAAN MASJID DI ERA DIGITAL DI MASJID AL- IKHLAS DESA JANTI , WARU SIDOARJO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33481" y="5788979"/>
            <a:ext cx="7613054" cy="768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2"/>
              </a:lnSpc>
            </a:pPr>
            <a:r>
              <a:rPr lang="en-US" sz="2465" spc="98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Ketua</a:t>
            </a: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: </a:t>
            </a:r>
          </a:p>
          <a:p>
            <a:pPr algn="l">
              <a:lnSpc>
                <a:spcPts val="3032"/>
              </a:lnSpc>
            </a:pP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R. Dimas Adityo ST., MT (</a:t>
            </a:r>
            <a:r>
              <a:rPr lang="en-US" sz="2465" spc="98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Nidn</a:t>
            </a: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: 0729127904)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67693" y="6653097"/>
            <a:ext cx="8912828" cy="3461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2"/>
              </a:lnSpc>
            </a:pPr>
            <a:r>
              <a:rPr lang="en-US" sz="2465" spc="98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Anggota</a:t>
            </a: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: </a:t>
            </a:r>
          </a:p>
          <a:p>
            <a:pPr marL="532303" lvl="1" indent="-266151" algn="l">
              <a:lnSpc>
                <a:spcPts val="3032"/>
              </a:lnSpc>
              <a:buFont typeface="Arial"/>
              <a:buChar char="•"/>
            </a:pPr>
            <a:r>
              <a:rPr lang="en-US" sz="2465" spc="98" dirty="0" err="1">
                <a:solidFill>
                  <a:srgbClr val="FFFF00"/>
                </a:solidFill>
                <a:latin typeface="Agrandir"/>
                <a:ea typeface="Agrandir"/>
                <a:cs typeface="Agrandir"/>
                <a:sym typeface="Agrandir"/>
              </a:rPr>
              <a:t>Dosen</a:t>
            </a: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</a:p>
          <a:p>
            <a:pPr marL="532303" lvl="1" indent="-266151" algn="l">
              <a:lnSpc>
                <a:spcPts val="3032"/>
              </a:lnSpc>
              <a:buFont typeface="Arial"/>
              <a:buChar char="•"/>
            </a:pP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M. </a:t>
            </a:r>
            <a:r>
              <a:rPr lang="en-US" sz="2465" spc="98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Mahaputra</a:t>
            </a: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465" spc="98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Hidayat</a:t>
            </a: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465" spc="98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S.Kom</a:t>
            </a: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, </a:t>
            </a:r>
            <a:r>
              <a:rPr lang="en-US" sz="2465" spc="98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M.Kom</a:t>
            </a: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(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Signika"/>
              </a:rPr>
              <a:t>0716018803)</a:t>
            </a:r>
            <a:endParaRPr lang="en-US" sz="2465" spc="98" dirty="0">
              <a:solidFill>
                <a:schemeClr val="bg1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532303" lvl="1" indent="-266151" algn="l">
              <a:lnSpc>
                <a:spcPts val="3032"/>
              </a:lnSpc>
              <a:buFont typeface="Arial"/>
              <a:buChar char="•"/>
            </a:pP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Dr. </a:t>
            </a:r>
            <a:r>
              <a:rPr lang="en-US" sz="2465" spc="98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Syafi’i</a:t>
            </a: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, SE., </a:t>
            </a:r>
            <a:r>
              <a:rPr lang="en-US" sz="2465" spc="98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M.Ak</a:t>
            </a: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., BKP (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Signika"/>
              </a:rPr>
              <a:t>0705087302)</a:t>
            </a:r>
            <a:endParaRPr lang="en-US" sz="2465" spc="98" dirty="0">
              <a:solidFill>
                <a:schemeClr val="bg1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532303" lvl="1" indent="-266151" algn="l">
              <a:lnSpc>
                <a:spcPts val="3032"/>
              </a:lnSpc>
              <a:buFont typeface="Arial"/>
              <a:buChar char="•"/>
            </a:pPr>
            <a:r>
              <a:rPr lang="en-US" sz="2465" spc="98" dirty="0" err="1">
                <a:solidFill>
                  <a:srgbClr val="FFFF00"/>
                </a:solidFill>
                <a:latin typeface="Agrandir"/>
                <a:ea typeface="Agrandir"/>
                <a:cs typeface="Agrandir"/>
                <a:sym typeface="Agrandir"/>
              </a:rPr>
              <a:t>Mahasiswa</a:t>
            </a:r>
            <a:r>
              <a:rPr lang="en-US" sz="2465" spc="98" dirty="0">
                <a:solidFill>
                  <a:srgbClr val="FFFF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</a:p>
          <a:p>
            <a:pPr marL="532303" lvl="1" indent="-266151" algn="l">
              <a:lnSpc>
                <a:spcPts val="3032"/>
              </a:lnSpc>
              <a:buFont typeface="Arial"/>
              <a:buChar char="•"/>
            </a:pP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Sindi Hilda </a:t>
            </a:r>
            <a:r>
              <a:rPr lang="en-US" sz="2465" spc="98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Asmarani</a:t>
            </a:r>
            <a:endParaRPr lang="en-US" sz="2465" spc="98" dirty="0">
              <a:solidFill>
                <a:srgbClr val="FFFFFF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532303" lvl="1" indent="-266151" algn="l">
              <a:lnSpc>
                <a:spcPts val="3032"/>
              </a:lnSpc>
              <a:buFont typeface="Arial"/>
              <a:buChar char="•"/>
            </a:pPr>
            <a:r>
              <a:rPr lang="en-US" sz="2465" spc="98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Satrio</a:t>
            </a: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465" spc="98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Cahyo</a:t>
            </a:r>
            <a:r>
              <a:rPr lang="en-US" sz="2465" spc="98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Agung Wibowo</a:t>
            </a:r>
          </a:p>
          <a:p>
            <a:pPr algn="l">
              <a:lnSpc>
                <a:spcPts val="3032"/>
              </a:lnSpc>
            </a:pPr>
            <a:endParaRPr lang="en-US" sz="2465" spc="98" dirty="0">
              <a:solidFill>
                <a:srgbClr val="FFFFFF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algn="l">
              <a:lnSpc>
                <a:spcPts val="3032"/>
              </a:lnSpc>
            </a:pPr>
            <a:endParaRPr lang="en-US" sz="2465" spc="98" dirty="0">
              <a:solidFill>
                <a:srgbClr val="FFFFFF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236663" y="759584"/>
            <a:ext cx="4091444" cy="6019800"/>
            <a:chOff x="0" y="0"/>
            <a:chExt cx="6839772" cy="9640580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/>
            <a:srcRect l="30028" t="12804" r="14372" b="35277"/>
            <a:stretch>
              <a:fillRect/>
            </a:stretch>
          </p:blipFill>
          <p:spPr>
            <a:xfrm>
              <a:off x="0" y="0"/>
              <a:ext cx="6839772" cy="964058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C3EC398-8615-4A41-EDA0-69A923A766A0}"/>
              </a:ext>
            </a:extLst>
          </p:cNvPr>
          <p:cNvSpPr txBox="1"/>
          <p:nvPr/>
        </p:nvSpPr>
        <p:spPr>
          <a:xfrm>
            <a:off x="5403009" y="1061477"/>
            <a:ext cx="6821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</a:rPr>
              <a:t>TAHUN KEGIATAN 2024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2AEC808-E6DD-04B4-2AA5-54C06797DCA6}"/>
              </a:ext>
            </a:extLst>
          </p:cNvPr>
          <p:cNvSpPr/>
          <p:nvPr/>
        </p:nvSpPr>
        <p:spPr>
          <a:xfrm>
            <a:off x="4263980" y="3089456"/>
            <a:ext cx="3131287" cy="7015158"/>
          </a:xfrm>
          <a:custGeom>
            <a:avLst/>
            <a:gdLst/>
            <a:ahLst/>
            <a:cxnLst/>
            <a:rect l="l" t="t" r="r" b="b"/>
            <a:pathLst>
              <a:path w="3131287" h="7015158">
                <a:moveTo>
                  <a:pt x="0" y="0"/>
                </a:moveTo>
                <a:lnTo>
                  <a:pt x="3131287" y="0"/>
                </a:lnTo>
                <a:lnTo>
                  <a:pt x="3131287" y="7015158"/>
                </a:lnTo>
                <a:lnTo>
                  <a:pt x="0" y="70151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9B4612-D80B-E05E-969F-91DD6C7DBBD4}"/>
              </a:ext>
            </a:extLst>
          </p:cNvPr>
          <p:cNvSpPr txBox="1"/>
          <p:nvPr/>
        </p:nvSpPr>
        <p:spPr>
          <a:xfrm>
            <a:off x="262646" y="8370592"/>
            <a:ext cx="354007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LOKASI :</a:t>
            </a:r>
          </a:p>
          <a:p>
            <a:endParaRPr lang="en-US" dirty="0"/>
          </a:p>
          <a:p>
            <a:r>
              <a:rPr lang="en-US" dirty="0"/>
              <a:t>JL. RAYA DEWI SARTIKA </a:t>
            </a:r>
          </a:p>
          <a:p>
            <a:r>
              <a:rPr lang="en-US" dirty="0"/>
              <a:t>PERUMAHAN MAKARYA BINANGUN</a:t>
            </a:r>
          </a:p>
          <a:p>
            <a:r>
              <a:rPr lang="en-US" dirty="0"/>
              <a:t>WARU – SIDOARJO - JATIM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85918" y="2384558"/>
            <a:ext cx="8772652" cy="2875937"/>
            <a:chOff x="0" y="0"/>
            <a:chExt cx="2310493" cy="757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93" cy="757449"/>
            </a:xfrm>
            <a:custGeom>
              <a:avLst/>
              <a:gdLst/>
              <a:ahLst/>
              <a:cxnLst/>
              <a:rect l="l" t="t" r="r" b="b"/>
              <a:pathLst>
                <a:path w="2310493" h="757449">
                  <a:moveTo>
                    <a:pt x="66188" y="0"/>
                  </a:moveTo>
                  <a:lnTo>
                    <a:pt x="2244305" y="0"/>
                  </a:lnTo>
                  <a:cubicBezTo>
                    <a:pt x="2261859" y="0"/>
                    <a:pt x="2278694" y="6973"/>
                    <a:pt x="2291107" y="19386"/>
                  </a:cubicBezTo>
                  <a:cubicBezTo>
                    <a:pt x="2303519" y="31799"/>
                    <a:pt x="2310493" y="48634"/>
                    <a:pt x="2310493" y="66188"/>
                  </a:cubicBezTo>
                  <a:lnTo>
                    <a:pt x="2310493" y="691261"/>
                  </a:lnTo>
                  <a:cubicBezTo>
                    <a:pt x="2310493" y="708815"/>
                    <a:pt x="2303519" y="725650"/>
                    <a:pt x="2291107" y="738063"/>
                  </a:cubicBezTo>
                  <a:cubicBezTo>
                    <a:pt x="2278694" y="750475"/>
                    <a:pt x="2261859" y="757449"/>
                    <a:pt x="2244305" y="757449"/>
                  </a:cubicBezTo>
                  <a:lnTo>
                    <a:pt x="66188" y="757449"/>
                  </a:lnTo>
                  <a:cubicBezTo>
                    <a:pt x="48634" y="757449"/>
                    <a:pt x="31799" y="750475"/>
                    <a:pt x="19386" y="738063"/>
                  </a:cubicBezTo>
                  <a:cubicBezTo>
                    <a:pt x="6973" y="725650"/>
                    <a:pt x="0" y="708815"/>
                    <a:pt x="0" y="691261"/>
                  </a:cubicBezTo>
                  <a:lnTo>
                    <a:pt x="0" y="66188"/>
                  </a:lnTo>
                  <a:cubicBezTo>
                    <a:pt x="0" y="48634"/>
                    <a:pt x="6973" y="31799"/>
                    <a:pt x="19386" y="19386"/>
                  </a:cubicBezTo>
                  <a:cubicBezTo>
                    <a:pt x="31799" y="6973"/>
                    <a:pt x="48634" y="0"/>
                    <a:pt x="66188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93" cy="795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50383" y="3330682"/>
            <a:ext cx="10208187" cy="5936636"/>
            <a:chOff x="0" y="0"/>
            <a:chExt cx="2688576" cy="1563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8576" cy="1563559"/>
            </a:xfrm>
            <a:custGeom>
              <a:avLst/>
              <a:gdLst/>
              <a:ahLst/>
              <a:cxnLst/>
              <a:rect l="l" t="t" r="r" b="b"/>
              <a:pathLst>
                <a:path w="2688576" h="1563559">
                  <a:moveTo>
                    <a:pt x="37162" y="0"/>
                  </a:moveTo>
                  <a:lnTo>
                    <a:pt x="2651414" y="0"/>
                  </a:lnTo>
                  <a:cubicBezTo>
                    <a:pt x="2661270" y="0"/>
                    <a:pt x="2670722" y="3915"/>
                    <a:pt x="2677692" y="10884"/>
                  </a:cubicBezTo>
                  <a:cubicBezTo>
                    <a:pt x="2684661" y="17854"/>
                    <a:pt x="2688576" y="27306"/>
                    <a:pt x="2688576" y="37162"/>
                  </a:cubicBezTo>
                  <a:lnTo>
                    <a:pt x="2688576" y="1526397"/>
                  </a:lnTo>
                  <a:cubicBezTo>
                    <a:pt x="2688576" y="1536253"/>
                    <a:pt x="2684661" y="1545705"/>
                    <a:pt x="2677692" y="1552674"/>
                  </a:cubicBezTo>
                  <a:cubicBezTo>
                    <a:pt x="2670722" y="1559643"/>
                    <a:pt x="2661270" y="1563559"/>
                    <a:pt x="2651414" y="1563559"/>
                  </a:cubicBezTo>
                  <a:lnTo>
                    <a:pt x="37162" y="1563559"/>
                  </a:lnTo>
                  <a:cubicBezTo>
                    <a:pt x="27306" y="1563559"/>
                    <a:pt x="17854" y="1559643"/>
                    <a:pt x="10884" y="1552674"/>
                  </a:cubicBezTo>
                  <a:cubicBezTo>
                    <a:pt x="3915" y="1545705"/>
                    <a:pt x="0" y="1536253"/>
                    <a:pt x="0" y="1526397"/>
                  </a:cubicBezTo>
                  <a:lnTo>
                    <a:pt x="0" y="37162"/>
                  </a:lnTo>
                  <a:cubicBezTo>
                    <a:pt x="0" y="27306"/>
                    <a:pt x="3915" y="17854"/>
                    <a:pt x="10884" y="10884"/>
                  </a:cubicBezTo>
                  <a:cubicBezTo>
                    <a:pt x="17854" y="3915"/>
                    <a:pt x="27306" y="0"/>
                    <a:pt x="37162" y="0"/>
                  </a:cubicBezTo>
                  <a:close/>
                </a:path>
              </a:pathLst>
            </a:custGeom>
            <a:solidFill>
              <a:srgbClr val="0E74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688576" cy="16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5793186" y="7098786"/>
            <a:ext cx="14109923" cy="5260764"/>
            <a:chOff x="0" y="-628103"/>
            <a:chExt cx="3716194" cy="1385552"/>
          </a:xfrm>
        </p:grpSpPr>
        <p:sp>
          <p:nvSpPr>
            <p:cNvPr id="11" name="Freeform 11"/>
            <p:cNvSpPr/>
            <p:nvPr/>
          </p:nvSpPr>
          <p:spPr>
            <a:xfrm>
              <a:off x="1629463" y="-628103"/>
              <a:ext cx="2086731" cy="757449"/>
            </a:xfrm>
            <a:custGeom>
              <a:avLst/>
              <a:gdLst/>
              <a:ahLst/>
              <a:cxnLst/>
              <a:rect l="l" t="t" r="r" b="b"/>
              <a:pathLst>
                <a:path w="2086731" h="757449">
                  <a:moveTo>
                    <a:pt x="73285" y="0"/>
                  </a:moveTo>
                  <a:lnTo>
                    <a:pt x="2013445" y="0"/>
                  </a:lnTo>
                  <a:cubicBezTo>
                    <a:pt x="2053920" y="0"/>
                    <a:pt x="2086731" y="32811"/>
                    <a:pt x="2086731" y="73285"/>
                  </a:cubicBezTo>
                  <a:lnTo>
                    <a:pt x="2086731" y="684163"/>
                  </a:lnTo>
                  <a:cubicBezTo>
                    <a:pt x="2086731" y="724638"/>
                    <a:pt x="2053920" y="757449"/>
                    <a:pt x="2013445" y="757449"/>
                  </a:cubicBezTo>
                  <a:lnTo>
                    <a:pt x="73285" y="757449"/>
                  </a:lnTo>
                  <a:cubicBezTo>
                    <a:pt x="32811" y="757449"/>
                    <a:pt x="0" y="724638"/>
                    <a:pt x="0" y="684163"/>
                  </a:cubicBezTo>
                  <a:lnTo>
                    <a:pt x="0" y="73285"/>
                  </a:lnTo>
                  <a:cubicBezTo>
                    <a:pt x="0" y="32811"/>
                    <a:pt x="32811" y="0"/>
                    <a:pt x="73285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086731" cy="795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481039" y="790533"/>
            <a:ext cx="1187949" cy="1197974"/>
          </a:xfrm>
          <a:custGeom>
            <a:avLst/>
            <a:gdLst/>
            <a:ahLst/>
            <a:cxnLst/>
            <a:rect l="l" t="t" r="r" b="b"/>
            <a:pathLst>
              <a:path w="1187949" h="1197974">
                <a:moveTo>
                  <a:pt x="0" y="0"/>
                </a:moveTo>
                <a:lnTo>
                  <a:pt x="1187949" y="0"/>
                </a:lnTo>
                <a:lnTo>
                  <a:pt x="1187949" y="1197974"/>
                </a:lnTo>
                <a:lnTo>
                  <a:pt x="0" y="11979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28700" y="790533"/>
            <a:ext cx="1199473" cy="1197974"/>
          </a:xfrm>
          <a:custGeom>
            <a:avLst/>
            <a:gdLst/>
            <a:ahLst/>
            <a:cxnLst/>
            <a:rect l="l" t="t" r="r" b="b"/>
            <a:pathLst>
              <a:path w="1199473" h="1197974">
                <a:moveTo>
                  <a:pt x="0" y="0"/>
                </a:moveTo>
                <a:lnTo>
                  <a:pt x="1199473" y="0"/>
                </a:lnTo>
                <a:lnTo>
                  <a:pt x="1199473" y="1197974"/>
                </a:lnTo>
                <a:lnTo>
                  <a:pt x="0" y="1197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830913" y="476594"/>
            <a:ext cx="2434470" cy="1825853"/>
          </a:xfrm>
          <a:custGeom>
            <a:avLst/>
            <a:gdLst/>
            <a:ahLst/>
            <a:cxnLst/>
            <a:rect l="l" t="t" r="r" b="b"/>
            <a:pathLst>
              <a:path w="2434470" h="1825853">
                <a:moveTo>
                  <a:pt x="0" y="0"/>
                </a:moveTo>
                <a:lnTo>
                  <a:pt x="2434470" y="0"/>
                </a:lnTo>
                <a:lnTo>
                  <a:pt x="2434470" y="1825853"/>
                </a:lnTo>
                <a:lnTo>
                  <a:pt x="0" y="18258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685800" y="2388201"/>
            <a:ext cx="6704871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6000" b="1" spc="-54" dirty="0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IDENTITAS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7744" y="3158655"/>
            <a:ext cx="7554537" cy="3094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lnSpc>
                <a:spcPts val="2160"/>
              </a:lnSpc>
              <a:buFont typeface="Wingdings" pitchFamily="2" charset="2"/>
              <a:buChar char="v"/>
            </a:pP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PERMASALAH MITRA :</a:t>
            </a:r>
            <a:b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</a:br>
            <a:b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</a:b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</a:t>
            </a:r>
            <a:r>
              <a:rPr lang="en-US" sz="1600" spc="148" dirty="0">
                <a:solidFill>
                  <a:srgbClr val="000000"/>
                </a:solidFill>
                <a:highlight>
                  <a:srgbClr val="008080"/>
                </a:highlight>
                <a:latin typeface="Agrandir"/>
                <a:ea typeface="Agrandir"/>
                <a:cs typeface="Agrandir"/>
                <a:sym typeface="Agrandir"/>
              </a:rPr>
              <a:t>) </a:t>
            </a:r>
            <a:r>
              <a:rPr lang="en-US" sz="1600" spc="148" dirty="0">
                <a:solidFill>
                  <a:schemeClr val="bg1">
                    <a:lumMod val="95000"/>
                  </a:schemeClr>
                </a:solidFill>
                <a:highlight>
                  <a:srgbClr val="008080"/>
                </a:highlight>
                <a:latin typeface="Agrandir"/>
                <a:ea typeface="Agrandir"/>
                <a:cs typeface="Agrandir"/>
                <a:sym typeface="Agrandir"/>
              </a:rPr>
              <a:t>ASPEK MANAJEMEN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,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Pengeloaan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Zakat Masih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Dilakukan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</a:p>
          <a:p>
            <a:pPr algn="l">
              <a:lnSpc>
                <a:spcPts val="2160"/>
              </a:lnSpc>
            </a:pP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     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secara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manual,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Sehingga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terjadi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permasalahan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pada proses    </a:t>
            </a:r>
          </a:p>
          <a:p>
            <a:pPr algn="l">
              <a:lnSpc>
                <a:spcPts val="2160"/>
              </a:lnSpc>
            </a:pP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     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pelaporan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kegiatan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zakat. </a:t>
            </a:r>
          </a:p>
          <a:p>
            <a:pPr algn="l">
              <a:lnSpc>
                <a:spcPts val="2160"/>
              </a:lnSpc>
            </a:pP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  b) </a:t>
            </a:r>
            <a:r>
              <a:rPr lang="en-US" sz="1600" spc="148" dirty="0">
                <a:solidFill>
                  <a:schemeClr val="bg1">
                    <a:lumMod val="95000"/>
                  </a:schemeClr>
                </a:solidFill>
                <a:highlight>
                  <a:srgbClr val="008080"/>
                </a:highlight>
                <a:latin typeface="Agrandir"/>
                <a:ea typeface="Agrandir"/>
                <a:cs typeface="Agrandir"/>
                <a:sym typeface="Agrandir"/>
              </a:rPr>
              <a:t>ASPEK PRODUKSI </a:t>
            </a:r>
            <a:r>
              <a:rPr lang="en-US" sz="1600" spc="148" dirty="0">
                <a:solidFill>
                  <a:srgbClr val="000000"/>
                </a:solidFill>
                <a:highlight>
                  <a:srgbClr val="008080"/>
                </a:highlight>
                <a:latin typeface="Agrandir"/>
                <a:ea typeface="Agrandir"/>
                <a:cs typeface="Agrandir"/>
                <a:sym typeface="Agrandir"/>
              </a:rPr>
              <a:t>,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secara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produksi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Jumlah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pemberi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zakat  </a:t>
            </a:r>
          </a:p>
          <a:p>
            <a:pPr algn="l">
              <a:lnSpc>
                <a:spcPts val="2160"/>
              </a:lnSpc>
            </a:pP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     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maupun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penerima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zakat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tidak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bisa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terdata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dengan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baik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, </a:t>
            </a:r>
          </a:p>
          <a:p>
            <a:pPr algn="l">
              <a:lnSpc>
                <a:spcPts val="2160"/>
              </a:lnSpc>
            </a:pP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     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sehingga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hal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ini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berpotensi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menyebabkan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penurunan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</a:p>
          <a:p>
            <a:pPr algn="l">
              <a:lnSpc>
                <a:spcPts val="2160"/>
              </a:lnSpc>
            </a:pP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     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penerimaan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zakat,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karena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para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pemberi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zakat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kurang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</a:p>
          <a:p>
            <a:pPr algn="l">
              <a:lnSpc>
                <a:spcPts val="2160"/>
              </a:lnSpc>
            </a:pP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     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percaya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dengan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pengelolan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zakat yang </a:t>
            </a:r>
            <a:r>
              <a:rPr lang="en-US" sz="1600" spc="148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ada</a:t>
            </a:r>
            <a:r>
              <a:rPr lang="en-US" sz="1600" spc="14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di masjid.</a:t>
            </a:r>
          </a:p>
          <a:p>
            <a:pPr algn="l">
              <a:lnSpc>
                <a:spcPts val="2160"/>
              </a:lnSpc>
            </a:pPr>
            <a:endParaRPr lang="en-US" sz="1600" spc="148" dirty="0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BAECCAAA-E677-6FEA-0220-EAD561AA381C}"/>
              </a:ext>
            </a:extLst>
          </p:cNvPr>
          <p:cNvSpPr txBox="1"/>
          <p:nvPr/>
        </p:nvSpPr>
        <p:spPr>
          <a:xfrm>
            <a:off x="685800" y="6109834"/>
            <a:ext cx="7389256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6000" b="1" spc="-54" dirty="0" err="1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Permasalahan</a:t>
            </a:r>
            <a:r>
              <a:rPr lang="en-US" sz="6000" b="1" spc="-54" dirty="0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 Tim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BD47CC12-F73B-A26E-EE3F-3F6AEEC6FC6F}"/>
              </a:ext>
            </a:extLst>
          </p:cNvPr>
          <p:cNvSpPr txBox="1"/>
          <p:nvPr/>
        </p:nvSpPr>
        <p:spPr>
          <a:xfrm>
            <a:off x="613929" y="7594481"/>
            <a:ext cx="7389256" cy="182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6000" b="1" spc="-54" dirty="0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Dana </a:t>
            </a:r>
            <a:r>
              <a:rPr lang="en-US" sz="6000" b="1" spc="-54" dirty="0" err="1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Disetujui</a:t>
            </a:r>
            <a:endParaRPr lang="en-US" sz="6000" b="1" spc="-54" dirty="0">
              <a:solidFill>
                <a:srgbClr val="0E745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7139"/>
              </a:lnSpc>
            </a:pPr>
            <a:r>
              <a:rPr lang="en-US" sz="6000" b="1" spc="-54" dirty="0">
                <a:solidFill>
                  <a:srgbClr val="FF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Rp  39.999.000,-</a:t>
            </a: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8B53F1B2-DE70-8FA6-EEC7-F0E729EBC044}"/>
              </a:ext>
            </a:extLst>
          </p:cNvPr>
          <p:cNvSpPr/>
          <p:nvPr/>
        </p:nvSpPr>
        <p:spPr>
          <a:xfrm>
            <a:off x="8871974" y="3663102"/>
            <a:ext cx="9022345" cy="5179980"/>
          </a:xfrm>
          <a:custGeom>
            <a:avLst/>
            <a:gdLst/>
            <a:ahLst/>
            <a:cxnLst/>
            <a:rect l="l" t="t" r="r" b="b"/>
            <a:pathLst>
              <a:path w="9022345" h="5179980">
                <a:moveTo>
                  <a:pt x="0" y="0"/>
                </a:moveTo>
                <a:lnTo>
                  <a:pt x="9022345" y="0"/>
                </a:lnTo>
                <a:lnTo>
                  <a:pt x="9022345" y="5179980"/>
                </a:lnTo>
                <a:lnTo>
                  <a:pt x="0" y="51799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F20D0A0-04A6-4568-EC45-055635E01F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35001" y="945502"/>
            <a:ext cx="4876800" cy="91302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7418C2DC-C66B-F32D-4AAE-00FE18CF56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81039" y="790533"/>
            <a:ext cx="1187949" cy="1197974"/>
          </a:xfrm>
          <a:custGeom>
            <a:avLst/>
            <a:gdLst/>
            <a:ahLst/>
            <a:cxnLst/>
            <a:rect l="l" t="t" r="r" b="b"/>
            <a:pathLst>
              <a:path w="1187949" h="1197974">
                <a:moveTo>
                  <a:pt x="0" y="0"/>
                </a:moveTo>
                <a:lnTo>
                  <a:pt x="1187949" y="0"/>
                </a:lnTo>
                <a:lnTo>
                  <a:pt x="1187949" y="1197974"/>
                </a:lnTo>
                <a:lnTo>
                  <a:pt x="0" y="11979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C6A4B98A-87F3-D765-54E2-3472028AF2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790533"/>
            <a:ext cx="1199473" cy="1197974"/>
          </a:xfrm>
          <a:custGeom>
            <a:avLst/>
            <a:gdLst/>
            <a:ahLst/>
            <a:cxnLst/>
            <a:rect l="l" t="t" r="r" b="b"/>
            <a:pathLst>
              <a:path w="1199473" h="1197974">
                <a:moveTo>
                  <a:pt x="0" y="0"/>
                </a:moveTo>
                <a:lnTo>
                  <a:pt x="1199473" y="0"/>
                </a:lnTo>
                <a:lnTo>
                  <a:pt x="1199473" y="1197974"/>
                </a:lnTo>
                <a:lnTo>
                  <a:pt x="0" y="1197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0AF0FA77-555B-4534-674C-6E6F7F2003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30913" y="476594"/>
            <a:ext cx="2434470" cy="1825853"/>
          </a:xfrm>
          <a:custGeom>
            <a:avLst/>
            <a:gdLst/>
            <a:ahLst/>
            <a:cxnLst/>
            <a:rect l="l" t="t" r="r" b="b"/>
            <a:pathLst>
              <a:path w="2434470" h="1825853">
                <a:moveTo>
                  <a:pt x="0" y="0"/>
                </a:moveTo>
                <a:lnTo>
                  <a:pt x="2434470" y="0"/>
                </a:lnTo>
                <a:lnTo>
                  <a:pt x="2434470" y="1825853"/>
                </a:lnTo>
                <a:lnTo>
                  <a:pt x="0" y="18258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9CA58B8-0B8C-205A-2998-240FDAB77F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08575" y="1480883"/>
            <a:ext cx="6819232" cy="936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6600" b="1" spc="-54" dirty="0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Hasil </a:t>
            </a:r>
            <a:r>
              <a:rPr lang="en-US" sz="6600" b="1" spc="-54" dirty="0" err="1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Kegiatan</a:t>
            </a:r>
            <a:endParaRPr lang="en-US" sz="6600" b="1" spc="-54" dirty="0">
              <a:solidFill>
                <a:srgbClr val="0E745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6DEAF-8BDA-EDBD-0C03-A2BD289D57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38600" y="3612488"/>
            <a:ext cx="9144000" cy="64633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highlight>
                  <a:srgbClr val="008080"/>
                </a:highlight>
              </a:rPr>
              <a:t>SIMPULAN</a:t>
            </a:r>
            <a:r>
              <a:rPr lang="en-US" dirty="0"/>
              <a:t> : Pada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, kami </a:t>
            </a:r>
            <a:r>
              <a:rPr lang="en-US" dirty="0" err="1"/>
              <a:t>melakukan</a:t>
            </a:r>
            <a:r>
              <a:rPr lang="en-US" dirty="0"/>
              <a:t> survey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kusiioner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15 Orang  </a:t>
            </a:r>
            <a:r>
              <a:rPr lang="en-US" dirty="0" err="1"/>
              <a:t>koresponden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disekitar</a:t>
            </a:r>
            <a:r>
              <a:rPr lang="en-US" dirty="0"/>
              <a:t> masjid Al-Ikhlas. </a:t>
            </a:r>
            <a:r>
              <a:rPr lang="en-US" dirty="0" err="1"/>
              <a:t>kuisioner</a:t>
            </a:r>
            <a:r>
              <a:rPr lang="en-US" dirty="0"/>
              <a:t> kami </a:t>
            </a:r>
            <a:r>
              <a:rPr lang="en-US" dirty="0" err="1"/>
              <a:t>laksanakan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8 </a:t>
            </a:r>
            <a:r>
              <a:rPr lang="en-US" dirty="0" err="1"/>
              <a:t>pertanyaan</a:t>
            </a:r>
            <a:r>
              <a:rPr lang="en-US" dirty="0"/>
              <a:t>  </a:t>
            </a:r>
            <a:r>
              <a:rPr lang="en-US" dirty="0" err="1"/>
              <a:t>multiplechoice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2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yang kami </a:t>
            </a:r>
            <a:r>
              <a:rPr lang="en-US" dirty="0" err="1"/>
              <a:t>ajukan</a:t>
            </a:r>
            <a:r>
              <a:rPr lang="en-US" dirty="0"/>
              <a:t> pada </a:t>
            </a:r>
            <a:r>
              <a:rPr lang="en-US" dirty="0" err="1"/>
              <a:t>nomor</a:t>
            </a:r>
            <a:r>
              <a:rPr lang="en-US" dirty="0"/>
              <a:t> 9 dan 10.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korespondensi</a:t>
            </a:r>
            <a:r>
              <a:rPr lang="en-US" dirty="0"/>
              <a:t> yang kami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kami </a:t>
            </a:r>
            <a:r>
              <a:rPr lang="en-US" dirty="0" err="1"/>
              <a:t>peroleh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342900" indent="-342900" algn="just">
              <a:buAutoNum type="arabicParenBoth"/>
            </a:pPr>
            <a:r>
              <a:rPr lang="en-US" dirty="0" err="1"/>
              <a:t>dari</a:t>
            </a:r>
            <a:r>
              <a:rPr lang="en-US" dirty="0"/>
              <a:t> 15 orang </a:t>
            </a:r>
            <a:r>
              <a:rPr lang="en-US" dirty="0" err="1"/>
              <a:t>koresponden</a:t>
            </a:r>
            <a:r>
              <a:rPr lang="en-US" dirty="0"/>
              <a:t>, 100% orang </a:t>
            </a:r>
            <a:r>
              <a:rPr lang="en-US" dirty="0" err="1"/>
              <a:t>koresponden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sejenis</a:t>
            </a:r>
            <a:r>
              <a:rPr lang="en-US" dirty="0"/>
              <a:t> (</a:t>
            </a:r>
            <a:r>
              <a:rPr lang="en-US" dirty="0" err="1"/>
              <a:t>aplikasi</a:t>
            </a:r>
            <a:r>
              <a:rPr lang="en-US" dirty="0"/>
              <a:t> mobile zakat), </a:t>
            </a:r>
          </a:p>
          <a:p>
            <a:pPr marL="342900" indent="-342900" algn="just">
              <a:buAutoNum type="arabicParenBoth"/>
            </a:pPr>
            <a:r>
              <a:rPr lang="en-US" dirty="0"/>
              <a:t> pada survey </a:t>
            </a:r>
            <a:r>
              <a:rPr lang="en-US" dirty="0" err="1"/>
              <a:t>berikutnya</a:t>
            </a:r>
            <a:r>
              <a:rPr lang="en-US" dirty="0"/>
              <a:t> 87%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zakat online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platform (</a:t>
            </a:r>
            <a:r>
              <a:rPr lang="en-US" dirty="0" err="1"/>
              <a:t>gopay,Ovo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).</a:t>
            </a:r>
          </a:p>
          <a:p>
            <a:pPr marL="342900" indent="-342900" algn="just">
              <a:buAutoNum type="arabicParenBoth"/>
            </a:pP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pada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keantusiasan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terhadapt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mobile zakat,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disimpulkan</a:t>
            </a:r>
            <a:r>
              <a:rPr lang="en-US" dirty="0"/>
              <a:t> 53% </a:t>
            </a:r>
            <a:r>
              <a:rPr lang="en-US" dirty="0" err="1"/>
              <a:t>menyatakan</a:t>
            </a:r>
            <a:r>
              <a:rPr lang="en-US" dirty="0"/>
              <a:t> sangat </a:t>
            </a:r>
            <a:r>
              <a:rPr lang="en-US" dirty="0" err="1"/>
              <a:t>antusias</a:t>
            </a:r>
            <a:r>
              <a:rPr lang="en-US" dirty="0"/>
              <a:t>, 27%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antusias</a:t>
            </a:r>
            <a:endParaRPr lang="en-US" dirty="0"/>
          </a:p>
          <a:p>
            <a:pPr algn="just"/>
            <a:r>
              <a:rPr lang="en-US" dirty="0"/>
              <a:t>       dan 20%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(4)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survey </a:t>
            </a: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67%  </a:t>
            </a:r>
          </a:p>
          <a:p>
            <a:pPr algn="just"/>
            <a:r>
              <a:rPr lang="en-US" dirty="0"/>
              <a:t>     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 sangat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(5) pada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53%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(6)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 </a:t>
            </a:r>
            <a:r>
              <a:rPr lang="en-US" dirty="0" err="1"/>
              <a:t>penerimaan</a:t>
            </a:r>
            <a:r>
              <a:rPr lang="en-US" dirty="0"/>
              <a:t> zakat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</a:p>
          <a:p>
            <a:pPr algn="just"/>
            <a:r>
              <a:rPr lang="en-US" dirty="0"/>
              <a:t>      </a:t>
            </a:r>
            <a:r>
              <a:rPr lang="en-US" dirty="0" err="1"/>
              <a:t>sebanyak</a:t>
            </a:r>
            <a:r>
              <a:rPr lang="en-US" dirty="0"/>
              <a:t> 87%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(7)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53% </a:t>
            </a:r>
            <a:r>
              <a:rPr lang="en-US" dirty="0" err="1"/>
              <a:t>responden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     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 </a:t>
            </a:r>
            <a:r>
              <a:rPr lang="en-US" dirty="0" err="1"/>
              <a:t>administrasi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 (8) pada proses </a:t>
            </a:r>
            <a:r>
              <a:rPr lang="en-US" dirty="0" err="1"/>
              <a:t>distribusi</a:t>
            </a:r>
            <a:r>
              <a:rPr lang="en-US" dirty="0"/>
              <a:t> zakat </a:t>
            </a:r>
            <a:r>
              <a:rPr lang="en-US" dirty="0" err="1"/>
              <a:t>sebanyak</a:t>
            </a:r>
            <a:r>
              <a:rPr lang="en-US" dirty="0"/>
              <a:t> 60%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penyampaian</a:t>
            </a:r>
            <a:r>
              <a:rPr lang="en-US" dirty="0"/>
              <a:t>  zakat </a:t>
            </a:r>
            <a:r>
              <a:rPr lang="en-US" dirty="0" err="1"/>
              <a:t>kepada</a:t>
            </a:r>
            <a:r>
              <a:rPr lang="en-US" dirty="0"/>
              <a:t> pada </a:t>
            </a:r>
            <a:r>
              <a:rPr lang="en-US" dirty="0" err="1"/>
              <a:t>mustahik</a:t>
            </a:r>
            <a:r>
              <a:rPr lang="en-US" dirty="0"/>
              <a:t> ( </a:t>
            </a:r>
            <a:r>
              <a:rPr lang="en-US" dirty="0" err="1"/>
              <a:t>Penerima</a:t>
            </a:r>
            <a:r>
              <a:rPr lang="en-US" dirty="0"/>
              <a:t> zakat). </a:t>
            </a:r>
          </a:p>
          <a:p>
            <a:pPr algn="just"/>
            <a:r>
              <a:rPr lang="en-US" dirty="0"/>
              <a:t>pada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(9) dan (10) </a:t>
            </a:r>
            <a:r>
              <a:rPr lang="en-US" dirty="0" err="1"/>
              <a:t>koresponden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masukkkan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fitur</a:t>
            </a:r>
            <a:endParaRPr lang="en-US" dirty="0"/>
          </a:p>
          <a:p>
            <a:pPr algn="just"/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manampilkan</a:t>
            </a:r>
            <a:r>
              <a:rPr lang="en-US" dirty="0"/>
              <a:t> data </a:t>
            </a:r>
            <a:r>
              <a:rPr lang="en-US" dirty="0" err="1"/>
              <a:t>statistik</a:t>
            </a:r>
            <a:r>
              <a:rPr lang="en-US" dirty="0"/>
              <a:t>.</a:t>
            </a:r>
          </a:p>
        </p:txBody>
      </p:sp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5A6D9605-1A00-E337-A2A3-CFEF4F59E0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5" y="3612488"/>
            <a:ext cx="3695700" cy="2857500"/>
          </a:xfrm>
          <a:prstGeom prst="rect">
            <a:avLst/>
          </a:pr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DCEDD83-A2C0-C0D2-9D34-707CB985F5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722" y="1144111"/>
            <a:ext cx="2649531" cy="2547135"/>
          </a:xfrm>
          <a:prstGeom prst="rect">
            <a:avLst/>
          </a:prstGeom>
        </p:spPr>
      </p:pic>
      <p:sp>
        <p:nvSpPr>
          <p:cNvPr id="15" name="TextBox 17">
            <a:extLst>
              <a:ext uri="{FF2B5EF4-FFF2-40B4-BE49-F238E27FC236}">
                <a16:creationId xmlns:a16="http://schemas.microsoft.com/office/drawing/2014/main" id="{B6FB8905-6B04-FF14-CEB0-0457F067E1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35001" y="204206"/>
            <a:ext cx="4495800" cy="79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2800" b="1" spc="-54" dirty="0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Photo / Document</a:t>
            </a:r>
          </a:p>
        </p:txBody>
      </p:sp>
      <p:pic>
        <p:nvPicPr>
          <p:cNvPr id="17" name="Picture 1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CF1DA69-1468-ADD1-2029-887E1A264A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487" y="3827332"/>
            <a:ext cx="3202754" cy="2033495"/>
          </a:xfrm>
          <a:prstGeom prst="rect">
            <a:avLst/>
          </a:prstGeom>
        </p:spPr>
      </p:pic>
      <p:pic>
        <p:nvPicPr>
          <p:cNvPr id="19" name="Picture 1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916384E-5D8F-DB43-77FB-8695F45E97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722" y="5925071"/>
            <a:ext cx="2200049" cy="2085825"/>
          </a:xfrm>
          <a:prstGeom prst="rect">
            <a:avLst/>
          </a:prstGeom>
        </p:spPr>
      </p:pic>
      <p:pic>
        <p:nvPicPr>
          <p:cNvPr id="21" name="Picture 20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D93115DF-663E-4238-CB88-31C4357D11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845" y="8059662"/>
            <a:ext cx="4924365" cy="18734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DA1AEE-74A6-24FB-4EFC-47173AA2E5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3400" y="2846659"/>
            <a:ext cx="3193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008080"/>
                </a:highlight>
              </a:rPr>
              <a:t>CAPAIAN </a:t>
            </a:r>
            <a:r>
              <a:rPr lang="en-US" sz="2400" dirty="0">
                <a:highlight>
                  <a:srgbClr val="008080"/>
                </a:highlight>
                <a:latin typeface="African" pitchFamily="2" charset="0"/>
              </a:rPr>
              <a:t>PENILAIAN</a:t>
            </a:r>
          </a:p>
        </p:txBody>
      </p:sp>
    </p:spTree>
    <p:extLst>
      <p:ext uri="{BB962C8B-B14F-4D97-AF65-F5344CB8AC3E}">
        <p14:creationId xmlns:p14="http://schemas.microsoft.com/office/powerpoint/2010/main" val="235605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AF3B5C8-C3D1-0353-D11F-5FB44E3EED97}"/>
              </a:ext>
            </a:extLst>
          </p:cNvPr>
          <p:cNvGrpSpPr/>
          <p:nvPr/>
        </p:nvGrpSpPr>
        <p:grpSpPr>
          <a:xfrm>
            <a:off x="464448" y="476594"/>
            <a:ext cx="13942515" cy="9170980"/>
            <a:chOff x="457200" y="7373"/>
            <a:chExt cx="17068218" cy="1001292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FF5A947-ED1A-DDAF-3F87-66BA4F478FEA}"/>
                </a:ext>
              </a:extLst>
            </p:cNvPr>
            <p:cNvSpPr/>
            <p:nvPr/>
          </p:nvSpPr>
          <p:spPr>
            <a:xfrm>
              <a:off x="457200" y="2683969"/>
              <a:ext cx="5334000" cy="733633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907553" y="7373"/>
              <a:ext cx="9617865" cy="997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7139"/>
                </a:lnSpc>
              </a:pPr>
              <a:r>
                <a:rPr lang="en-US" sz="6000" b="1" spc="-54" dirty="0">
                  <a:solidFill>
                    <a:srgbClr val="0E745B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HASIL dan LUARAN</a:t>
              </a:r>
            </a:p>
          </p:txBody>
        </p:sp>
        <p:pic>
          <p:nvPicPr>
            <p:cNvPr id="1026" name="Picture 2" descr="PHOTO-2024-10-28-20-33-09">
              <a:extLst>
                <a:ext uri="{FF2B5EF4-FFF2-40B4-BE49-F238E27FC236}">
                  <a16:creationId xmlns:a16="http://schemas.microsoft.com/office/drawing/2014/main" id="{E44BA13D-DF1B-34A4-BBF5-92D62E28E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00" y="3207189"/>
              <a:ext cx="4546600" cy="6433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2A0DF8-7562-7D3D-F047-350E5F585DF1}"/>
                </a:ext>
              </a:extLst>
            </p:cNvPr>
            <p:cNvSpPr txBox="1"/>
            <p:nvPr/>
          </p:nvSpPr>
          <p:spPr>
            <a:xfrm>
              <a:off x="2438400" y="2683969"/>
              <a:ext cx="2089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POSTER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EA8C39-326A-5A7F-A685-A1D75A5CC5DA}"/>
              </a:ext>
            </a:extLst>
          </p:cNvPr>
          <p:cNvGrpSpPr/>
          <p:nvPr/>
        </p:nvGrpSpPr>
        <p:grpSpPr>
          <a:xfrm>
            <a:off x="4981829" y="2928126"/>
            <a:ext cx="4605149" cy="7053934"/>
            <a:chOff x="5884372" y="2466394"/>
            <a:chExt cx="5638852" cy="7820606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1616B74-7780-443E-F918-9833EBF1FE15}"/>
                </a:ext>
              </a:extLst>
            </p:cNvPr>
            <p:cNvSpPr/>
            <p:nvPr/>
          </p:nvSpPr>
          <p:spPr>
            <a:xfrm>
              <a:off x="5884372" y="2466394"/>
              <a:ext cx="5638852" cy="782060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84750" y="7530009"/>
              <a:ext cx="3838474" cy="499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3"/>
                </a:lnSpc>
              </a:pPr>
              <a:r>
                <a:rPr lang="en-US" sz="3081" b="1" spc="-27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Contoh Kasus: </a:t>
              </a:r>
            </a:p>
          </p:txBody>
        </p:sp>
        <p:pic>
          <p:nvPicPr>
            <p:cNvPr id="23" name="Picture 22" descr="A paper with a circular design&#10;&#10;Description automatically generated">
              <a:extLst>
                <a:ext uri="{FF2B5EF4-FFF2-40B4-BE49-F238E27FC236}">
                  <a16:creationId xmlns:a16="http://schemas.microsoft.com/office/drawing/2014/main" id="{06A58317-05E6-1E2F-B456-CF7B10F24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134" y="2868123"/>
              <a:ext cx="5016500" cy="7112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B66F00-5384-929E-A5FD-885B9D2E3763}"/>
                </a:ext>
              </a:extLst>
            </p:cNvPr>
            <p:cNvSpPr txBox="1"/>
            <p:nvPr/>
          </p:nvSpPr>
          <p:spPr>
            <a:xfrm>
              <a:off x="7805057" y="2466394"/>
              <a:ext cx="2229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HKI CIPTA SOFTWARE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2AE0E1-465A-E444-B9D7-DF898BD5D337}"/>
              </a:ext>
            </a:extLst>
          </p:cNvPr>
          <p:cNvGrpSpPr/>
          <p:nvPr/>
        </p:nvGrpSpPr>
        <p:grpSpPr>
          <a:xfrm>
            <a:off x="9857837" y="3184713"/>
            <a:ext cx="4268011" cy="6397062"/>
            <a:chOff x="11974158" y="3619500"/>
            <a:chExt cx="4637442" cy="666750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5AFE5BF-CF5A-432F-612D-EF88C3D68ECA}"/>
                </a:ext>
              </a:extLst>
            </p:cNvPr>
            <p:cNvSpPr/>
            <p:nvPr/>
          </p:nvSpPr>
          <p:spPr>
            <a:xfrm>
              <a:off x="11974158" y="3619500"/>
              <a:ext cx="4637442" cy="66675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C9F4F68-17BD-5B80-1248-189946F87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8340" y="4069654"/>
              <a:ext cx="4109077" cy="595064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2CF9B2-66B6-B260-CE71-6FFA34EEEB45}"/>
                </a:ext>
              </a:extLst>
            </p:cNvPr>
            <p:cNvSpPr txBox="1"/>
            <p:nvPr/>
          </p:nvSpPr>
          <p:spPr>
            <a:xfrm>
              <a:off x="13183824" y="3632718"/>
              <a:ext cx="2273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Publikasi</a:t>
              </a:r>
              <a:r>
                <a:rPr lang="en-US" b="1" dirty="0">
                  <a:solidFill>
                    <a:schemeClr val="bg1"/>
                  </a:solidFill>
                </a:rPr>
                <a:t> Media Masa</a:t>
              </a:r>
            </a:p>
          </p:txBody>
        </p:sp>
      </p:grpSp>
      <p:sp>
        <p:nvSpPr>
          <p:cNvPr id="33" name="Freeform 13">
            <a:extLst>
              <a:ext uri="{FF2B5EF4-FFF2-40B4-BE49-F238E27FC236}">
                <a16:creationId xmlns:a16="http://schemas.microsoft.com/office/drawing/2014/main" id="{FF8F3952-C15B-8FD5-C205-AD7710D7FCAC}"/>
              </a:ext>
            </a:extLst>
          </p:cNvPr>
          <p:cNvSpPr/>
          <p:nvPr/>
        </p:nvSpPr>
        <p:spPr>
          <a:xfrm>
            <a:off x="2481039" y="790533"/>
            <a:ext cx="1187949" cy="1197974"/>
          </a:xfrm>
          <a:custGeom>
            <a:avLst/>
            <a:gdLst/>
            <a:ahLst/>
            <a:cxnLst/>
            <a:rect l="l" t="t" r="r" b="b"/>
            <a:pathLst>
              <a:path w="1187949" h="1197974">
                <a:moveTo>
                  <a:pt x="0" y="0"/>
                </a:moveTo>
                <a:lnTo>
                  <a:pt x="1187949" y="0"/>
                </a:lnTo>
                <a:lnTo>
                  <a:pt x="1187949" y="1197974"/>
                </a:lnTo>
                <a:lnTo>
                  <a:pt x="0" y="11979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EB19FDA8-3C29-EDC5-72DF-B326A7C1376F}"/>
              </a:ext>
            </a:extLst>
          </p:cNvPr>
          <p:cNvSpPr/>
          <p:nvPr/>
        </p:nvSpPr>
        <p:spPr>
          <a:xfrm>
            <a:off x="1028700" y="790533"/>
            <a:ext cx="1199473" cy="1197974"/>
          </a:xfrm>
          <a:custGeom>
            <a:avLst/>
            <a:gdLst/>
            <a:ahLst/>
            <a:cxnLst/>
            <a:rect l="l" t="t" r="r" b="b"/>
            <a:pathLst>
              <a:path w="1199473" h="1197974">
                <a:moveTo>
                  <a:pt x="0" y="0"/>
                </a:moveTo>
                <a:lnTo>
                  <a:pt x="1199473" y="0"/>
                </a:lnTo>
                <a:lnTo>
                  <a:pt x="1199473" y="1197974"/>
                </a:lnTo>
                <a:lnTo>
                  <a:pt x="0" y="11979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D603AB38-CA6E-D14F-DBF7-97A1B7961C58}"/>
              </a:ext>
            </a:extLst>
          </p:cNvPr>
          <p:cNvSpPr/>
          <p:nvPr/>
        </p:nvSpPr>
        <p:spPr>
          <a:xfrm>
            <a:off x="3830913" y="476594"/>
            <a:ext cx="2434470" cy="1825853"/>
          </a:xfrm>
          <a:custGeom>
            <a:avLst/>
            <a:gdLst/>
            <a:ahLst/>
            <a:cxnLst/>
            <a:rect l="l" t="t" r="r" b="b"/>
            <a:pathLst>
              <a:path w="2434470" h="1825853">
                <a:moveTo>
                  <a:pt x="0" y="0"/>
                </a:moveTo>
                <a:lnTo>
                  <a:pt x="2434470" y="0"/>
                </a:lnTo>
                <a:lnTo>
                  <a:pt x="2434470" y="1825853"/>
                </a:lnTo>
                <a:lnTo>
                  <a:pt x="0" y="18258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FF0449-056B-28B6-0BA4-54B4F197754B}"/>
              </a:ext>
            </a:extLst>
          </p:cNvPr>
          <p:cNvGrpSpPr/>
          <p:nvPr/>
        </p:nvGrpSpPr>
        <p:grpSpPr>
          <a:xfrm>
            <a:off x="14177069" y="3096929"/>
            <a:ext cx="4071415" cy="6595120"/>
            <a:chOff x="14368985" y="2705100"/>
            <a:chExt cx="4071415" cy="6595120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74845055-2C9C-8A10-840A-63F5F0EF91E5}"/>
                </a:ext>
              </a:extLst>
            </p:cNvPr>
            <p:cNvSpPr/>
            <p:nvPr/>
          </p:nvSpPr>
          <p:spPr>
            <a:xfrm>
              <a:off x="14368985" y="2705100"/>
              <a:ext cx="4071415" cy="659512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Picture 36" descr="A letter of acceptance with a stamp&#10;&#10;Description automatically generated">
              <a:extLst>
                <a:ext uri="{FF2B5EF4-FFF2-40B4-BE49-F238E27FC236}">
                  <a16:creationId xmlns:a16="http://schemas.microsoft.com/office/drawing/2014/main" id="{44CA1A1A-FA2D-044C-1678-785A64BF7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3511" y="3532471"/>
              <a:ext cx="3742362" cy="5117579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BC4C7C4-A3F2-016D-B23E-E6B8CF9D9E39}"/>
              </a:ext>
            </a:extLst>
          </p:cNvPr>
          <p:cNvSpPr txBox="1"/>
          <p:nvPr/>
        </p:nvSpPr>
        <p:spPr>
          <a:xfrm>
            <a:off x="15141861" y="3167738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PENERIMAAN ARTIKEL </a:t>
            </a:r>
          </a:p>
          <a:p>
            <a:r>
              <a:rPr lang="en-US" b="1" dirty="0">
                <a:solidFill>
                  <a:schemeClr val="bg1"/>
                </a:solidFill>
              </a:rPr>
              <a:t>DI SEMINAR NASIONAL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621" y="1846340"/>
            <a:ext cx="9757356" cy="4071794"/>
            <a:chOff x="0" y="0"/>
            <a:chExt cx="2334759" cy="1396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4759" cy="1396595"/>
            </a:xfrm>
            <a:custGeom>
              <a:avLst/>
              <a:gdLst/>
              <a:ahLst/>
              <a:cxnLst/>
              <a:rect l="l" t="t" r="r" b="b"/>
              <a:pathLst>
                <a:path w="2334759" h="1396595">
                  <a:moveTo>
                    <a:pt x="42793" y="0"/>
                  </a:moveTo>
                  <a:lnTo>
                    <a:pt x="2291966" y="0"/>
                  </a:lnTo>
                  <a:cubicBezTo>
                    <a:pt x="2315600" y="0"/>
                    <a:pt x="2334759" y="19159"/>
                    <a:pt x="2334759" y="42793"/>
                  </a:cubicBezTo>
                  <a:lnTo>
                    <a:pt x="2334759" y="1353802"/>
                  </a:lnTo>
                  <a:cubicBezTo>
                    <a:pt x="2334759" y="1377436"/>
                    <a:pt x="2315600" y="1396595"/>
                    <a:pt x="2291966" y="1396595"/>
                  </a:cubicBezTo>
                  <a:lnTo>
                    <a:pt x="42793" y="1396595"/>
                  </a:lnTo>
                  <a:cubicBezTo>
                    <a:pt x="19159" y="1396595"/>
                    <a:pt x="0" y="1377436"/>
                    <a:pt x="0" y="1353802"/>
                  </a:cubicBezTo>
                  <a:lnTo>
                    <a:pt x="0" y="42793"/>
                  </a:lnTo>
                  <a:cubicBezTo>
                    <a:pt x="0" y="19159"/>
                    <a:pt x="19159" y="0"/>
                    <a:pt x="42793" y="0"/>
                  </a:cubicBezTo>
                  <a:close/>
                </a:path>
              </a:pathLst>
            </a:custGeom>
            <a:solidFill>
              <a:srgbClr val="0E745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34759" cy="1434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959166" y="1776275"/>
            <a:ext cx="6923058" cy="6046804"/>
            <a:chOff x="0" y="0"/>
            <a:chExt cx="2334759" cy="13965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4759" cy="1396595"/>
            </a:xfrm>
            <a:custGeom>
              <a:avLst/>
              <a:gdLst/>
              <a:ahLst/>
              <a:cxnLst/>
              <a:rect l="l" t="t" r="r" b="b"/>
              <a:pathLst>
                <a:path w="2334759" h="1396595">
                  <a:moveTo>
                    <a:pt x="42793" y="0"/>
                  </a:moveTo>
                  <a:lnTo>
                    <a:pt x="2291966" y="0"/>
                  </a:lnTo>
                  <a:cubicBezTo>
                    <a:pt x="2315600" y="0"/>
                    <a:pt x="2334759" y="19159"/>
                    <a:pt x="2334759" y="42793"/>
                  </a:cubicBezTo>
                  <a:lnTo>
                    <a:pt x="2334759" y="1353802"/>
                  </a:lnTo>
                  <a:cubicBezTo>
                    <a:pt x="2334759" y="1377436"/>
                    <a:pt x="2315600" y="1396595"/>
                    <a:pt x="2291966" y="1396595"/>
                  </a:cubicBezTo>
                  <a:lnTo>
                    <a:pt x="42793" y="1396595"/>
                  </a:lnTo>
                  <a:cubicBezTo>
                    <a:pt x="19159" y="1396595"/>
                    <a:pt x="0" y="1377436"/>
                    <a:pt x="0" y="1353802"/>
                  </a:cubicBezTo>
                  <a:lnTo>
                    <a:pt x="0" y="42793"/>
                  </a:lnTo>
                  <a:cubicBezTo>
                    <a:pt x="0" y="19159"/>
                    <a:pt x="19159" y="0"/>
                    <a:pt x="42793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34759" cy="1434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04744" y="581151"/>
            <a:ext cx="1541013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6000" b="1" spc="-54" dirty="0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Foto </a:t>
            </a:r>
            <a:r>
              <a:rPr lang="en-US" sz="6000" b="1" spc="-54" dirty="0" err="1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Produk</a:t>
            </a:r>
            <a:r>
              <a:rPr lang="en-US" sz="6000" b="1" spc="-54" dirty="0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 Hasil </a:t>
            </a:r>
            <a:r>
              <a:rPr lang="en-US" sz="6000" b="1" spc="-54" dirty="0" err="1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Kegiatan</a:t>
            </a:r>
            <a:r>
              <a:rPr lang="en-US" sz="6000" b="1" spc="-54" dirty="0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6000" b="1" spc="-54" dirty="0" err="1">
                <a:solidFill>
                  <a:srgbClr val="0E745B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Pengabdian</a:t>
            </a:r>
            <a:endParaRPr lang="en-US" sz="6000" b="1" spc="-54" dirty="0">
              <a:solidFill>
                <a:srgbClr val="0E745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1492986" y="2909371"/>
            <a:ext cx="2809605" cy="4237160"/>
          </a:xfrm>
          <a:custGeom>
            <a:avLst/>
            <a:gdLst/>
            <a:ahLst/>
            <a:cxnLst/>
            <a:rect l="l" t="t" r="r" b="b"/>
            <a:pathLst>
              <a:path w="4533301" h="6203010">
                <a:moveTo>
                  <a:pt x="0" y="0"/>
                </a:moveTo>
                <a:lnTo>
                  <a:pt x="4533301" y="0"/>
                </a:lnTo>
                <a:lnTo>
                  <a:pt x="4533301" y="6203010"/>
                </a:lnTo>
                <a:lnTo>
                  <a:pt x="0" y="6203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 descr="A screen shot of a cell phone&#10;&#10;Description automatically generated">
            <a:extLst>
              <a:ext uri="{FF2B5EF4-FFF2-40B4-BE49-F238E27FC236}">
                <a16:creationId xmlns:a16="http://schemas.microsoft.com/office/drawing/2014/main" id="{4824CA98-AE77-1271-F211-8F1DB02D7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41" y="2726098"/>
            <a:ext cx="2404186" cy="2897942"/>
          </a:xfrm>
          <a:prstGeom prst="rect">
            <a:avLst/>
          </a:prstGeom>
        </p:spPr>
      </p:pic>
      <p:grpSp>
        <p:nvGrpSpPr>
          <p:cNvPr id="40" name="Group 5">
            <a:extLst>
              <a:ext uri="{FF2B5EF4-FFF2-40B4-BE49-F238E27FC236}">
                <a16:creationId xmlns:a16="http://schemas.microsoft.com/office/drawing/2014/main" id="{E9ABB407-C8AF-F9A3-73BF-F2EC032F72B7}"/>
              </a:ext>
            </a:extLst>
          </p:cNvPr>
          <p:cNvGrpSpPr/>
          <p:nvPr/>
        </p:nvGrpSpPr>
        <p:grpSpPr>
          <a:xfrm>
            <a:off x="812605" y="6205777"/>
            <a:ext cx="7456372" cy="3815203"/>
            <a:chOff x="0" y="0"/>
            <a:chExt cx="2334759" cy="1396595"/>
          </a:xfrm>
          <a:solidFill>
            <a:schemeClr val="accent5">
              <a:lumMod val="75000"/>
            </a:schemeClr>
          </a:soli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36A50F26-0BD9-63B4-7B74-DDDFC16717A4}"/>
                </a:ext>
              </a:extLst>
            </p:cNvPr>
            <p:cNvSpPr/>
            <p:nvPr/>
          </p:nvSpPr>
          <p:spPr>
            <a:xfrm>
              <a:off x="0" y="0"/>
              <a:ext cx="2334759" cy="1396595"/>
            </a:xfrm>
            <a:custGeom>
              <a:avLst/>
              <a:gdLst/>
              <a:ahLst/>
              <a:cxnLst/>
              <a:rect l="l" t="t" r="r" b="b"/>
              <a:pathLst>
                <a:path w="2334759" h="1396595">
                  <a:moveTo>
                    <a:pt x="42793" y="0"/>
                  </a:moveTo>
                  <a:lnTo>
                    <a:pt x="2291966" y="0"/>
                  </a:lnTo>
                  <a:cubicBezTo>
                    <a:pt x="2315600" y="0"/>
                    <a:pt x="2334759" y="19159"/>
                    <a:pt x="2334759" y="42793"/>
                  </a:cubicBezTo>
                  <a:lnTo>
                    <a:pt x="2334759" y="1353802"/>
                  </a:lnTo>
                  <a:cubicBezTo>
                    <a:pt x="2334759" y="1377436"/>
                    <a:pt x="2315600" y="1396595"/>
                    <a:pt x="2291966" y="1396595"/>
                  </a:cubicBezTo>
                  <a:lnTo>
                    <a:pt x="42793" y="1396595"/>
                  </a:lnTo>
                  <a:cubicBezTo>
                    <a:pt x="19159" y="1396595"/>
                    <a:pt x="0" y="1377436"/>
                    <a:pt x="0" y="1353802"/>
                  </a:cubicBezTo>
                  <a:lnTo>
                    <a:pt x="0" y="42793"/>
                  </a:lnTo>
                  <a:cubicBezTo>
                    <a:pt x="0" y="19159"/>
                    <a:pt x="19159" y="0"/>
                    <a:pt x="4279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7">
              <a:extLst>
                <a:ext uri="{FF2B5EF4-FFF2-40B4-BE49-F238E27FC236}">
                  <a16:creationId xmlns:a16="http://schemas.microsoft.com/office/drawing/2014/main" id="{FB92ED0F-77B9-DDC1-137B-43A46BD6779C}"/>
                </a:ext>
              </a:extLst>
            </p:cNvPr>
            <p:cNvSpPr txBox="1"/>
            <p:nvPr/>
          </p:nvSpPr>
          <p:spPr>
            <a:xfrm>
              <a:off x="0" y="-38100"/>
              <a:ext cx="2334759" cy="143469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8" descr="A computer monitor and keyboard&#10;&#10;Description automatically generated">
            <a:extLst>
              <a:ext uri="{FF2B5EF4-FFF2-40B4-BE49-F238E27FC236}">
                <a16:creationId xmlns:a16="http://schemas.microsoft.com/office/drawing/2014/main" id="{A1EAE2BF-E76E-7A8C-3FCB-31527508A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2" y="6884475"/>
            <a:ext cx="3996264" cy="2823322"/>
          </a:xfrm>
          <a:prstGeom prst="rect">
            <a:avLst/>
          </a:prstGeom>
        </p:spPr>
      </p:pic>
      <p:pic>
        <p:nvPicPr>
          <p:cNvPr id="31" name="Picture 30" descr="A printer on a table&#10;&#10;Description automatically generated">
            <a:extLst>
              <a:ext uri="{FF2B5EF4-FFF2-40B4-BE49-F238E27FC236}">
                <a16:creationId xmlns:a16="http://schemas.microsoft.com/office/drawing/2014/main" id="{EDAD0FF7-D838-27FA-099C-3C417E52B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0"/>
          <a:stretch/>
        </p:blipFill>
        <p:spPr>
          <a:xfrm>
            <a:off x="5380643" y="7003334"/>
            <a:ext cx="2680541" cy="2643151"/>
          </a:xfrm>
          <a:prstGeom prst="rect">
            <a:avLst/>
          </a:prstGeom>
        </p:spPr>
      </p:pic>
      <p:pic>
        <p:nvPicPr>
          <p:cNvPr id="35" name="Picture 34" descr="A blue label printer on a white surface&#10;&#10;Description automatically generated">
            <a:extLst>
              <a:ext uri="{FF2B5EF4-FFF2-40B4-BE49-F238E27FC236}">
                <a16:creationId xmlns:a16="http://schemas.microsoft.com/office/drawing/2014/main" id="{F5176226-0877-6370-1C87-041EE40FB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7" y="2791167"/>
            <a:ext cx="2093278" cy="2806587"/>
          </a:xfrm>
          <a:prstGeom prst="rect">
            <a:avLst/>
          </a:prstGeom>
        </p:spPr>
      </p:pic>
      <p:pic>
        <p:nvPicPr>
          <p:cNvPr id="37" name="Picture 36" descr="A cell phone with a blue and yellow screen&#10;&#10;Description automatically generated">
            <a:extLst>
              <a:ext uri="{FF2B5EF4-FFF2-40B4-BE49-F238E27FC236}">
                <a16:creationId xmlns:a16="http://schemas.microsoft.com/office/drawing/2014/main" id="{DD62493F-63CB-60B3-A1C5-0D0FC97D0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2657" y="3259769"/>
            <a:ext cx="2806587" cy="1869384"/>
          </a:xfrm>
          <a:prstGeom prst="rect">
            <a:avLst/>
          </a:prstGeom>
        </p:spPr>
      </p:pic>
      <p:sp>
        <p:nvSpPr>
          <p:cNvPr id="43" name="TextBox 20">
            <a:extLst>
              <a:ext uri="{FF2B5EF4-FFF2-40B4-BE49-F238E27FC236}">
                <a16:creationId xmlns:a16="http://schemas.microsoft.com/office/drawing/2014/main" id="{9D32D5C6-360B-5F43-3142-18BA2EA99F55}"/>
              </a:ext>
            </a:extLst>
          </p:cNvPr>
          <p:cNvSpPr txBox="1"/>
          <p:nvPr/>
        </p:nvSpPr>
        <p:spPr>
          <a:xfrm>
            <a:off x="1183671" y="6101696"/>
            <a:ext cx="5772187" cy="694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2800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2 Dashboard Web </a:t>
            </a:r>
          </a:p>
        </p:txBody>
      </p:sp>
      <p:pic>
        <p:nvPicPr>
          <p:cNvPr id="46" name="Picture 45" descr="A screenshot of a mobile phone&#10;&#10;Description automatically generated">
            <a:extLst>
              <a:ext uri="{FF2B5EF4-FFF2-40B4-BE49-F238E27FC236}">
                <a16:creationId xmlns:a16="http://schemas.microsoft.com/office/drawing/2014/main" id="{9E480C74-EE74-B095-CD4D-8F115794D6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07" y="2770422"/>
            <a:ext cx="1972171" cy="2853617"/>
          </a:xfrm>
          <a:prstGeom prst="rect">
            <a:avLst/>
          </a:prstGeom>
        </p:spPr>
      </p:pic>
      <p:sp>
        <p:nvSpPr>
          <p:cNvPr id="47" name="TextBox 20">
            <a:extLst>
              <a:ext uri="{FF2B5EF4-FFF2-40B4-BE49-F238E27FC236}">
                <a16:creationId xmlns:a16="http://schemas.microsoft.com/office/drawing/2014/main" id="{0EA5977F-B169-3847-E196-9359CC10BFC4}"/>
              </a:ext>
            </a:extLst>
          </p:cNvPr>
          <p:cNvSpPr txBox="1"/>
          <p:nvPr/>
        </p:nvSpPr>
        <p:spPr>
          <a:xfrm>
            <a:off x="951717" y="1967884"/>
            <a:ext cx="8825485" cy="725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3600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1 </a:t>
            </a:r>
            <a:r>
              <a:rPr lang="en-US" sz="3600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Aplikasi</a:t>
            </a:r>
            <a:r>
              <a:rPr lang="en-US" sz="3600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Mobile Zakat / </a:t>
            </a:r>
            <a:r>
              <a:rPr lang="en-US" sz="3600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Mozak</a:t>
            </a:r>
            <a:r>
              <a:rPr lang="en-US" sz="3600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Android</a:t>
            </a: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F101F3FC-C74F-8632-0DD6-E4DBF3D954A4}"/>
              </a:ext>
            </a:extLst>
          </p:cNvPr>
          <p:cNvSpPr txBox="1"/>
          <p:nvPr/>
        </p:nvSpPr>
        <p:spPr>
          <a:xfrm>
            <a:off x="11415019" y="1963201"/>
            <a:ext cx="5921264" cy="725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3600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3 </a:t>
            </a:r>
            <a:r>
              <a:rPr lang="en-US" sz="3600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Buku</a:t>
            </a:r>
            <a:r>
              <a:rPr lang="en-US" sz="3600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 Panduan</a:t>
            </a:r>
          </a:p>
        </p:txBody>
      </p:sp>
      <p:pic>
        <p:nvPicPr>
          <p:cNvPr id="54" name="Picture 53" descr="A mobile application handbook for mobile zakat&#10;&#10;Description automatically generated">
            <a:extLst>
              <a:ext uri="{FF2B5EF4-FFF2-40B4-BE49-F238E27FC236}">
                <a16:creationId xmlns:a16="http://schemas.microsoft.com/office/drawing/2014/main" id="{5B37E83E-E694-15D4-2070-D431AFF07F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554" y="2889980"/>
            <a:ext cx="3008849" cy="4256551"/>
          </a:xfrm>
          <a:prstGeom prst="rect">
            <a:avLst/>
          </a:prstGeom>
        </p:spPr>
      </p:pic>
      <p:grpSp>
        <p:nvGrpSpPr>
          <p:cNvPr id="55" name="Group 5">
            <a:extLst>
              <a:ext uri="{FF2B5EF4-FFF2-40B4-BE49-F238E27FC236}">
                <a16:creationId xmlns:a16="http://schemas.microsoft.com/office/drawing/2014/main" id="{78F3AD3F-B401-C5EA-0F96-87AA4A03578B}"/>
              </a:ext>
            </a:extLst>
          </p:cNvPr>
          <p:cNvGrpSpPr/>
          <p:nvPr/>
        </p:nvGrpSpPr>
        <p:grpSpPr>
          <a:xfrm>
            <a:off x="8882402" y="8159656"/>
            <a:ext cx="9253197" cy="1678924"/>
            <a:chOff x="0" y="0"/>
            <a:chExt cx="2334759" cy="1396595"/>
          </a:xfrm>
          <a:solidFill>
            <a:schemeClr val="accent2"/>
          </a:solidFill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FEC4FBDC-5F8E-A77E-E104-6494D1158AB6}"/>
                </a:ext>
              </a:extLst>
            </p:cNvPr>
            <p:cNvSpPr/>
            <p:nvPr/>
          </p:nvSpPr>
          <p:spPr>
            <a:xfrm>
              <a:off x="0" y="0"/>
              <a:ext cx="2334759" cy="1396595"/>
            </a:xfrm>
            <a:custGeom>
              <a:avLst/>
              <a:gdLst/>
              <a:ahLst/>
              <a:cxnLst/>
              <a:rect l="l" t="t" r="r" b="b"/>
              <a:pathLst>
                <a:path w="2334759" h="1396595">
                  <a:moveTo>
                    <a:pt x="42793" y="0"/>
                  </a:moveTo>
                  <a:lnTo>
                    <a:pt x="2291966" y="0"/>
                  </a:lnTo>
                  <a:cubicBezTo>
                    <a:pt x="2315600" y="0"/>
                    <a:pt x="2334759" y="19159"/>
                    <a:pt x="2334759" y="42793"/>
                  </a:cubicBezTo>
                  <a:lnTo>
                    <a:pt x="2334759" y="1353802"/>
                  </a:lnTo>
                  <a:cubicBezTo>
                    <a:pt x="2334759" y="1377436"/>
                    <a:pt x="2315600" y="1396595"/>
                    <a:pt x="2291966" y="1396595"/>
                  </a:cubicBezTo>
                  <a:lnTo>
                    <a:pt x="42793" y="1396595"/>
                  </a:lnTo>
                  <a:cubicBezTo>
                    <a:pt x="19159" y="1396595"/>
                    <a:pt x="0" y="1377436"/>
                    <a:pt x="0" y="1353802"/>
                  </a:cubicBezTo>
                  <a:lnTo>
                    <a:pt x="0" y="42793"/>
                  </a:lnTo>
                  <a:cubicBezTo>
                    <a:pt x="0" y="19159"/>
                    <a:pt x="19159" y="0"/>
                    <a:pt x="4279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TextBox 7">
              <a:extLst>
                <a:ext uri="{FF2B5EF4-FFF2-40B4-BE49-F238E27FC236}">
                  <a16:creationId xmlns:a16="http://schemas.microsoft.com/office/drawing/2014/main" id="{DE03E112-1A32-D0EF-321C-1BE948EB96F2}"/>
                </a:ext>
              </a:extLst>
            </p:cNvPr>
            <p:cNvSpPr txBox="1"/>
            <p:nvPr/>
          </p:nvSpPr>
          <p:spPr>
            <a:xfrm>
              <a:off x="0" y="-38100"/>
              <a:ext cx="2334759" cy="143469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8" name="TextBox 20">
            <a:extLst>
              <a:ext uri="{FF2B5EF4-FFF2-40B4-BE49-F238E27FC236}">
                <a16:creationId xmlns:a16="http://schemas.microsoft.com/office/drawing/2014/main" id="{60B52BE8-4FA5-1147-67A2-06CF60C58000}"/>
              </a:ext>
            </a:extLst>
          </p:cNvPr>
          <p:cNvSpPr txBox="1"/>
          <p:nvPr/>
        </p:nvSpPr>
        <p:spPr>
          <a:xfrm>
            <a:off x="9144000" y="7941744"/>
            <a:ext cx="2057400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2400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Keterangan</a:t>
            </a:r>
            <a:endParaRPr lang="en-US" sz="2400" b="1" spc="-54" dirty="0">
              <a:solidFill>
                <a:schemeClr val="bg1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59" name="TextBox 20">
            <a:extLst>
              <a:ext uri="{FF2B5EF4-FFF2-40B4-BE49-F238E27FC236}">
                <a16:creationId xmlns:a16="http://schemas.microsoft.com/office/drawing/2014/main" id="{72AE7545-ADA0-EE2C-FE54-407B0293EE2B}"/>
              </a:ext>
            </a:extLst>
          </p:cNvPr>
          <p:cNvSpPr txBox="1"/>
          <p:nvPr/>
        </p:nvSpPr>
        <p:spPr>
          <a:xfrm>
            <a:off x="9144000" y="8666465"/>
            <a:ext cx="8670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1.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Aplikasi</a:t>
            </a:r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mobile zakat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versi</a:t>
            </a:r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android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beserta</a:t>
            </a:r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Qris</a:t>
            </a:r>
            <a:endParaRPr lang="en-US" b="1" spc="-54" dirty="0">
              <a:solidFill>
                <a:schemeClr val="bg1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/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2.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Perangkat</a:t>
            </a:r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Komputer</a:t>
            </a:r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dan Printer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untuk</a:t>
            </a:r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mengakses</a:t>
            </a:r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dashboard web zakat</a:t>
            </a:r>
          </a:p>
          <a:p>
            <a:pPr algn="l"/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3.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Buku</a:t>
            </a:r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Panduan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menggunakan</a:t>
            </a:r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Aplikasi</a:t>
            </a:r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Android dan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mengakses</a:t>
            </a:r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b="1" spc="-54" dirty="0" err="1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versi</a:t>
            </a:r>
            <a:r>
              <a:rPr lang="en-US" b="1" spc="-54" dirty="0">
                <a:solidFill>
                  <a:schemeClr val="bg1"/>
                </a:solidFill>
                <a:latin typeface="Agrandir Bold"/>
                <a:ea typeface="Agrandir Bold"/>
                <a:cs typeface="Agrandir Bold"/>
                <a:sym typeface="Agrandir Bold"/>
              </a:rPr>
              <a:t> web mobile zakat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529</Words>
  <Application>Microsoft Macintosh PowerPoint</Application>
  <PresentationFormat>Custom</PresentationFormat>
  <Paragraphs>62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Agrandir Bold</vt:lpstr>
      <vt:lpstr>Aptos</vt:lpstr>
      <vt:lpstr>Arial</vt:lpstr>
      <vt:lpstr>African</vt:lpstr>
      <vt:lpstr>Agrandir</vt:lpstr>
      <vt:lpstr>Calibri</vt:lpstr>
      <vt:lpstr>Signika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Hijau dan Putih Presentasi Seminar Proposal</dc:title>
  <cp:lastModifiedBy>dimasadityo365</cp:lastModifiedBy>
  <cp:revision>6</cp:revision>
  <dcterms:created xsi:type="dcterms:W3CDTF">2006-08-16T00:00:00Z</dcterms:created>
  <dcterms:modified xsi:type="dcterms:W3CDTF">2024-10-30T13:43:19Z</dcterms:modified>
  <dc:identifier>DAGR6YyXVB0</dc:identifier>
</cp:coreProperties>
</file>