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0" r:id="rId19"/>
    <p:sldId id="272" r:id="rId20"/>
    <p:sldId id="275" r:id="rId21"/>
    <p:sldId id="259" r:id="rId22"/>
    <p:sldId id="258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3CDD-B3F3-4064-97B1-034EF3774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586" y="3191369"/>
            <a:ext cx="9795352" cy="2098226"/>
          </a:xfrm>
        </p:spPr>
        <p:txBody>
          <a:bodyPr/>
          <a:lstStyle/>
          <a:p>
            <a:r>
              <a:rPr lang="en-ID" b="0" i="0" dirty="0">
                <a:solidFill>
                  <a:srgbClr val="202124"/>
                </a:solidFill>
                <a:effectLst/>
                <a:latin typeface="docs-Roboto"/>
              </a:rPr>
              <a:t>Workshop Tata Kelola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docs-Roboto"/>
              </a:rPr>
              <a:t>Penelitian</a:t>
            </a:r>
            <a:r>
              <a:rPr lang="en-ID" b="0" i="0" dirty="0">
                <a:solidFill>
                  <a:srgbClr val="202124"/>
                </a:solidFill>
                <a:effectLst/>
                <a:latin typeface="docs-Roboto"/>
              </a:rPr>
              <a:t> dan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docs-Roboto"/>
              </a:rPr>
              <a:t>Pengabdian</a:t>
            </a:r>
            <a:r>
              <a:rPr lang="en-ID" b="0" i="0" dirty="0">
                <a:solidFill>
                  <a:srgbClr val="202124"/>
                </a:solidFill>
                <a:effectLst/>
                <a:latin typeface="docs-Roboto"/>
              </a:rPr>
              <a:t> </a:t>
            </a:r>
            <a:r>
              <a:rPr lang="en-ID" b="0" i="0" dirty="0" err="1">
                <a:solidFill>
                  <a:srgbClr val="202124"/>
                </a:solidFill>
                <a:effectLst/>
                <a:latin typeface="docs-Roboto"/>
              </a:rPr>
              <a:t>kepada</a:t>
            </a:r>
            <a:r>
              <a:rPr lang="en-ID" b="0" i="0" dirty="0">
                <a:solidFill>
                  <a:srgbClr val="202124"/>
                </a:solidFill>
                <a:effectLst/>
                <a:latin typeface="docs-Roboto"/>
              </a:rPr>
              <a:t> Masyarakat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55593-8A4A-44FA-BB9F-5DAF39F28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529" y="5624186"/>
            <a:ext cx="4848236" cy="508094"/>
          </a:xfrm>
        </p:spPr>
        <p:txBody>
          <a:bodyPr/>
          <a:lstStyle/>
          <a:p>
            <a:r>
              <a:rPr lang="en-US" dirty="0"/>
              <a:t>04 </a:t>
            </a:r>
            <a:r>
              <a:rPr lang="en-US" dirty="0" err="1"/>
              <a:t>Juli</a:t>
            </a:r>
            <a:r>
              <a:rPr lang="en-US" dirty="0"/>
              <a:t> 2024, Hotel Luminor Surabaya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5160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9370-C02B-46B7-A5C7-B092E99EC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4C814-5D03-476D-8818-A2451C8DA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6000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Perpajakan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21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376" y="1496077"/>
            <a:ext cx="11483788" cy="44509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Penghasilan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Pasal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21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pemotongan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penghasilan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dibayarkan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orang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pribadi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sehubungan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pekerjaan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jabatan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kegiatan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ID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21 =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Tarif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21 x Total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Penghasilan</a:t>
            </a:r>
            <a:endParaRPr lang="en-ID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:  </a:t>
            </a:r>
            <a:endParaRPr lang="en-ID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pembayaran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honor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narasumber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non PNS dan non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Dosen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Institusi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ber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-NPWP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Rp 1.000.000,-</a:t>
            </a:r>
            <a:endParaRPr lang="en-ID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Maka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ID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21 = 5% x 1.000.000 = 50.000</a:t>
            </a:r>
            <a:endParaRPr lang="en-ID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Besaran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penghasilan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diterima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: 1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Juta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– 50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Ribu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= Rp950.000</a:t>
            </a:r>
            <a:endParaRPr lang="en-ID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8527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Perpajakan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22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212" y="1428750"/>
            <a:ext cx="11483788" cy="44509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Penghasilan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Pasal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22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pemungutan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penghasilan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dibayarkan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sehubungan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pembelian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Kecuali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Dibawah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Juta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BBM, Air &amp;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Listrik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Gabah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Beras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Pengenaan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 (DPP)	= 100/111 x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Pembelian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22 	= 1,5% x DPP (NPWP)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22 	= 3% x DPP (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Tanpa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NPWP)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  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Pembelian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Belanja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ATK 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rekanan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NPWP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termasuk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PPN 11%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senilai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2.000.000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dikenakan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22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1,5%.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DPP 	= 100/111 	x 2.000.000 		= 1.801.802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22 	= 1,5% 		x 1.801.802		= 27.027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8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Perpajakan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23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212" y="1428750"/>
            <a:ext cx="11483788" cy="44509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Penghasilan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Pasal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23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dikenakan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penghasilan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modal,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penyerahan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hadiah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penghargaan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selain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dipotong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Pasal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21.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Tanpa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Minimal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Termasuk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Penyediaan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Makan-Minum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Catering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Ketentuan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khusus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konsumsi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Khusus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pembelian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konsumsi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catering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dikenakan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pasal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23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dikenakan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PPN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kuitansi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/nota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bersetempel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CATERING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keterangan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satuan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pack/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pax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23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konsumsi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= 2% x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Pembelian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23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selain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Konsumsi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1.DPP		= 100/111 x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Pembelian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2.PPh 23 	= 2% x DPP (NPWP)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2.PPh 23 	= 4% x DPP (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Tanpa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NPWP)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Perpajakan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23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212" y="1428750"/>
            <a:ext cx="11483788" cy="4450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Catering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berNPWP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senilai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Rp1.000.000 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23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Konsumsi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2% x Rp1.000.000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23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Konsumsi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Rp20.000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  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Misalkan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pembayaran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sertifikasi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senilai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4.000.000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NPWP)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dikenakan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23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2%.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DPP 		= 100/111 x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4.000.000 	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3.603.603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23 	= 2% x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3.603.603 	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72.072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94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Perpajakan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Pasal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ayat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212" y="1471025"/>
            <a:ext cx="11483788" cy="44509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Penghasilan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Pasal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ayat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pemotongan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penghasilan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dibayarkan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sehubungan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konstruksi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sewa</a:t>
            </a:r>
            <a:r>
              <a:rPr lang="en-US" sz="3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tanah</a:t>
            </a:r>
            <a:r>
              <a:rPr lang="en-US" sz="3300" b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33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bangunan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pengalihan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hak</a:t>
            </a:r>
            <a:r>
              <a:rPr lang="en-ID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tanah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bangunan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hadiah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undian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lainnya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Ketentuan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Sewa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bangunan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kepemilikan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dikenakan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Sewa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bangunan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selain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milik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pemerintah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dikenakan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tarif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10%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tagihan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pihak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ketiga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(2) = 10% x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tagihan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Misalkan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tagihan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sewa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bangunan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senilai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500.000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milik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yayasan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swasta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Dikenakan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tarif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 (2)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10%.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Cara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perhitungannya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PPh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 (2) = 10% x 500.000 = 50.000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3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Perpajakan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: PPN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212" y="1445973"/>
            <a:ext cx="11483788" cy="44509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Pertambahan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(PPN)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dipungut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dibayar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sehubungan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penyerahan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oleh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Pengusaha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(PKP).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pembelian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akumulasinya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2.000.000,-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penyedia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jangka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bulan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kalender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dikenakan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PPN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11%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Pengenaan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(DPP)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disertai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Faktur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Surat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Setor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(SSP)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menyertakan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Identitas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Pengusaha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toko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lain: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Nama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pengusaha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(PKP)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Alamat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pengusaha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(PKP)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Nomor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Pokok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Wajib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(NPWP)         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Tanggal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pengukuhan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pengusaha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(PKP)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Tanda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pengusaha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(PKP)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Stempel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Toko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Misalkan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pembelian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barang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senilai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4.210.000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dikenakan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PPN 11%. 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Cara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perhitungannya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DPP = 100/111 	x 4.210.000 	= 3.792.793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PPN = 11% 	x 3.792.793 	= 417.207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60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74" y="2373481"/>
            <a:ext cx="6217784" cy="354605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Ringkasan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Kewajiban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Instansi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Pemerintahan</a:t>
            </a:r>
            <a:endParaRPr lang="en-ID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59" y="47833"/>
            <a:ext cx="4607604" cy="6515920"/>
          </a:xfrm>
        </p:spPr>
      </p:pic>
    </p:spTree>
    <p:extLst>
      <p:ext uri="{BB962C8B-B14F-4D97-AF65-F5344CB8AC3E}">
        <p14:creationId xmlns:p14="http://schemas.microsoft.com/office/powerpoint/2010/main" val="1959161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576766"/>
            <a:ext cx="9613861" cy="754730"/>
          </a:xfrm>
        </p:spPr>
        <p:txBody>
          <a:bodyPr/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Kena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Pajak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224150"/>
              </p:ext>
            </p:extLst>
          </p:nvPr>
        </p:nvGraphicFramePr>
        <p:xfrm>
          <a:off x="-28074" y="1283362"/>
          <a:ext cx="12220074" cy="5574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109">
                  <a:extLst>
                    <a:ext uri="{9D8B030D-6E8A-4147-A177-3AD203B41FA5}">
                      <a16:colId xmlns:a16="http://schemas.microsoft.com/office/drawing/2014/main" val="4142123939"/>
                    </a:ext>
                  </a:extLst>
                </a:gridCol>
                <a:gridCol w="2186249">
                  <a:extLst>
                    <a:ext uri="{9D8B030D-6E8A-4147-A177-3AD203B41FA5}">
                      <a16:colId xmlns:a16="http://schemas.microsoft.com/office/drawing/2014/main" val="451686709"/>
                    </a:ext>
                  </a:extLst>
                </a:gridCol>
                <a:gridCol w="2036679">
                  <a:extLst>
                    <a:ext uri="{9D8B030D-6E8A-4147-A177-3AD203B41FA5}">
                      <a16:colId xmlns:a16="http://schemas.microsoft.com/office/drawing/2014/main" val="4237299923"/>
                    </a:ext>
                  </a:extLst>
                </a:gridCol>
                <a:gridCol w="2036679">
                  <a:extLst>
                    <a:ext uri="{9D8B030D-6E8A-4147-A177-3AD203B41FA5}">
                      <a16:colId xmlns:a16="http://schemas.microsoft.com/office/drawing/2014/main" val="3901762705"/>
                    </a:ext>
                  </a:extLst>
                </a:gridCol>
                <a:gridCol w="2036679">
                  <a:extLst>
                    <a:ext uri="{9D8B030D-6E8A-4147-A177-3AD203B41FA5}">
                      <a16:colId xmlns:a16="http://schemas.microsoft.com/office/drawing/2014/main" val="2353562683"/>
                    </a:ext>
                  </a:extLst>
                </a:gridCol>
                <a:gridCol w="2036679">
                  <a:extLst>
                    <a:ext uri="{9D8B030D-6E8A-4147-A177-3AD203B41FA5}">
                      <a16:colId xmlns:a16="http://schemas.microsoft.com/office/drawing/2014/main" val="561952096"/>
                    </a:ext>
                  </a:extLst>
                </a:gridCol>
              </a:tblGrid>
              <a:tr h="1668056">
                <a:tc>
                  <a:txBody>
                    <a:bodyPr/>
                    <a:lstStyle/>
                    <a:p>
                      <a:pPr algn="ctr"/>
                      <a:r>
                        <a:rPr lang="en-ID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Obyek</a:t>
                      </a:r>
                      <a:r>
                        <a:rPr lang="en-ID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Pajak</a:t>
                      </a:r>
                      <a:endParaRPr lang="en-ID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PPh</a:t>
                      </a:r>
                      <a:r>
                        <a:rPr lang="en-ID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21</a:t>
                      </a:r>
                    </a:p>
                    <a:p>
                      <a:pPr algn="ctr"/>
                      <a:r>
                        <a:rPr lang="en-ID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Pajak</a:t>
                      </a:r>
                      <a:r>
                        <a:rPr lang="en-ID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Penghasilan</a:t>
                      </a:r>
                      <a:r>
                        <a:rPr lang="en-ID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Individu</a:t>
                      </a:r>
                      <a:endParaRPr lang="en-ID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PPh 22</a:t>
                      </a:r>
                    </a:p>
                    <a:p>
                      <a:pPr algn="ctr"/>
                      <a:r>
                        <a:rPr lang="sv-SE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Pajak Perdagangan Barang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PPh 23</a:t>
                      </a:r>
                    </a:p>
                    <a:p>
                      <a:pPr algn="ctr"/>
                      <a:r>
                        <a:rPr lang="fi-FI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Pajak Penyerahan Jasa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PPh</a:t>
                      </a:r>
                      <a:r>
                        <a:rPr lang="en-ID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Ps4</a:t>
                      </a:r>
                    </a:p>
                    <a:p>
                      <a:pPr algn="ctr"/>
                      <a:r>
                        <a:rPr lang="en-ID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Ayat 2</a:t>
                      </a:r>
                    </a:p>
                    <a:p>
                      <a:pPr algn="ctr"/>
                      <a:r>
                        <a:rPr lang="en-ID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PPh</a:t>
                      </a:r>
                      <a:r>
                        <a:rPr lang="en-ID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Final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PPN</a:t>
                      </a:r>
                    </a:p>
                    <a:p>
                      <a:pPr algn="ctr"/>
                      <a:r>
                        <a:rPr lang="en-ID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Pajak</a:t>
                      </a:r>
                      <a:r>
                        <a:rPr lang="en-ID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Pertambahan</a:t>
                      </a:r>
                      <a:r>
                        <a:rPr lang="en-ID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Nilai</a:t>
                      </a:r>
                      <a:endParaRPr lang="en-ID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5403817"/>
                  </a:ext>
                </a:extLst>
              </a:tr>
              <a:tr h="960914">
                <a:tc>
                  <a:txBody>
                    <a:bodyPr/>
                    <a:lstStyle/>
                    <a:p>
                      <a:pPr algn="ctr"/>
                      <a:r>
                        <a:rPr lang="en-ID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Honorarium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Non PNS NPWP	= 5%</a:t>
                      </a:r>
                      <a:endParaRPr lang="en-ID" sz="14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105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berNPWP</a:t>
                      </a:r>
                      <a:r>
                        <a:rPr lang="en-US" sz="105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	= 6%</a:t>
                      </a:r>
                      <a:endParaRPr lang="en-ID" sz="14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PNS/ASN </a:t>
                      </a:r>
                      <a:r>
                        <a:rPr lang="en-US" sz="105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Gol</a:t>
                      </a:r>
                      <a:r>
                        <a:rPr lang="en-US" sz="105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III	= 5%</a:t>
                      </a:r>
                      <a:endParaRPr lang="en-ID" sz="14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PNS/ASN </a:t>
                      </a:r>
                      <a:r>
                        <a:rPr lang="en-US" sz="105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Gol</a:t>
                      </a:r>
                      <a:r>
                        <a:rPr lang="en-US" sz="105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IV	= 15%</a:t>
                      </a:r>
                      <a:endParaRPr lang="en-ID" sz="14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D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D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D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D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621938"/>
                  </a:ext>
                </a:extLst>
              </a:tr>
              <a:tr h="1040214">
                <a:tc>
                  <a:txBody>
                    <a:bodyPr/>
                    <a:lstStyle/>
                    <a:p>
                      <a:pPr algn="ctr"/>
                      <a:r>
                        <a:rPr lang="en-ID" sz="16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Penggandaan</a:t>
                      </a:r>
                      <a:r>
                        <a:rPr lang="en-ID" sz="16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sz="16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atau</a:t>
                      </a:r>
                      <a:r>
                        <a:rPr lang="en-ID" sz="16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sz="16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Pembelian</a:t>
                      </a:r>
                      <a:r>
                        <a:rPr lang="en-ID" sz="16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sz="16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Barang</a:t>
                      </a:r>
                      <a:r>
                        <a:rPr lang="en-ID" sz="16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sz="1600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seperti</a:t>
                      </a:r>
                      <a:r>
                        <a:rPr lang="en-ID" sz="16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ATK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D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transaksi</a:t>
                      </a: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≥</a:t>
                      </a:r>
                      <a:endParaRPr lang="en-ID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Rp</a:t>
                      </a: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2.000.000</a:t>
                      </a:r>
                      <a:endParaRPr lang="en-ID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Ada NPWP = 1,5%</a:t>
                      </a:r>
                      <a:endParaRPr lang="en-ID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Tanpa</a:t>
                      </a: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NPWP = 3%</a:t>
                      </a:r>
                      <a:endParaRPr lang="en-ID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D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D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transaksi</a:t>
                      </a: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≥</a:t>
                      </a:r>
                      <a:endParaRPr lang="en-ID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Rp2.000.000 </a:t>
                      </a:r>
                      <a:r>
                        <a:rPr lang="en-US" sz="14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Tarif</a:t>
                      </a: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11%</a:t>
                      </a:r>
                      <a:endParaRPr lang="en-ID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0143916"/>
                  </a:ext>
                </a:extLst>
              </a:tr>
              <a:tr h="624025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Jasa</a:t>
                      </a:r>
                      <a:r>
                        <a:rPr lang="en-US" sz="16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Sewa</a:t>
                      </a:r>
                      <a:r>
                        <a:rPr lang="en-US" sz="16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Alat</a:t>
                      </a:r>
                      <a:endParaRPr lang="en-ID" sz="24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D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D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Ada NPWP = 2%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Tanpa</a:t>
                      </a: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NPWP = 4%</a:t>
                      </a:r>
                      <a:endParaRPr lang="en-ID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D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transaksi</a:t>
                      </a: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≥</a:t>
                      </a:r>
                      <a:r>
                        <a:rPr lang="en-ID" sz="2000" kern="1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Rp2.000.000 </a:t>
                      </a:r>
                      <a:r>
                        <a:rPr lang="en-US" sz="14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Tarif</a:t>
                      </a: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11%</a:t>
                      </a:r>
                      <a:endParaRPr lang="en-ID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678072"/>
                  </a:ext>
                </a:extLst>
              </a:tr>
              <a:tr h="732270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Sewa</a:t>
                      </a:r>
                      <a:r>
                        <a:rPr lang="en-US" sz="16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Tanah </a:t>
                      </a:r>
                      <a:r>
                        <a:rPr lang="en-US" sz="16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16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Bangunan</a:t>
                      </a:r>
                      <a:endParaRPr lang="en-ID" sz="24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D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D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D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en-ID" sz="28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transaksi</a:t>
                      </a: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≥ Rp2.000.000 </a:t>
                      </a:r>
                      <a:r>
                        <a:rPr lang="en-US" sz="14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Tarif</a:t>
                      </a: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11%</a:t>
                      </a:r>
                      <a:endParaRPr lang="en-ID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021533"/>
                  </a:ext>
                </a:extLst>
              </a:tr>
              <a:tr h="549158">
                <a:tc>
                  <a:txBody>
                    <a:bodyPr/>
                    <a:lstStyle/>
                    <a:p>
                      <a:pPr algn="ctr"/>
                      <a:r>
                        <a:rPr lang="en-ID" b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Konsumsi</a:t>
                      </a:r>
                      <a:endParaRPr lang="en-ID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D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D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Ada NPWP = 2%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Tanpa</a:t>
                      </a: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NPWP = 4%</a:t>
                      </a:r>
                      <a:endParaRPr lang="en-ID" sz="20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D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ID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4416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050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994153"/>
              </p:ext>
            </p:extLst>
          </p:nvPr>
        </p:nvGraphicFramePr>
        <p:xfrm>
          <a:off x="0" y="3"/>
          <a:ext cx="12191999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601">
                  <a:extLst>
                    <a:ext uri="{9D8B030D-6E8A-4147-A177-3AD203B41FA5}">
                      <a16:colId xmlns:a16="http://schemas.microsoft.com/office/drawing/2014/main" val="1781897847"/>
                    </a:ext>
                  </a:extLst>
                </a:gridCol>
                <a:gridCol w="1978924">
                  <a:extLst>
                    <a:ext uri="{9D8B030D-6E8A-4147-A177-3AD203B41FA5}">
                      <a16:colId xmlns:a16="http://schemas.microsoft.com/office/drawing/2014/main" val="1757866805"/>
                    </a:ext>
                  </a:extLst>
                </a:gridCol>
                <a:gridCol w="4476467">
                  <a:extLst>
                    <a:ext uri="{9D8B030D-6E8A-4147-A177-3AD203B41FA5}">
                      <a16:colId xmlns:a16="http://schemas.microsoft.com/office/drawing/2014/main" val="185299996"/>
                    </a:ext>
                  </a:extLst>
                </a:gridCol>
                <a:gridCol w="5450007">
                  <a:extLst>
                    <a:ext uri="{9D8B030D-6E8A-4147-A177-3AD203B41FA5}">
                      <a16:colId xmlns:a16="http://schemas.microsoft.com/office/drawing/2014/main" val="3877070987"/>
                    </a:ext>
                  </a:extLst>
                </a:gridCol>
              </a:tblGrid>
              <a:tr h="274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</a:t>
                      </a:r>
                      <a:endParaRPr lang="en-ID" sz="13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Uraian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Kegiatan</a:t>
                      </a:r>
                      <a:endParaRPr lang="en-ID" sz="13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Besaran Biaya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Dokumen Pendukung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extLst>
                  <a:ext uri="{0D108BD9-81ED-4DB2-BD59-A6C34878D82A}">
                    <a16:rowId xmlns:a16="http://schemas.microsoft.com/office/drawing/2014/main" val="2913875641"/>
                  </a:ext>
                </a:extLst>
              </a:tr>
              <a:tr h="1099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Konsumsi</a:t>
                      </a:r>
                      <a:endParaRPr lang="en-ID" sz="13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49/PMK.02/2023</a:t>
                      </a:r>
                      <a:endParaRPr lang="en-ID" sz="13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Standar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Biaya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Masukan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2024</a:t>
                      </a:r>
                      <a:endParaRPr lang="en-ID" sz="13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Kwitansi pihak ke tiga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Daftar hadir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Undangan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Notulen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extLst>
                  <a:ext uri="{0D108BD9-81ED-4DB2-BD59-A6C34878D82A}">
                    <a16:rowId xmlns:a16="http://schemas.microsoft.com/office/drawing/2014/main" val="2740209776"/>
                  </a:ext>
                </a:extLst>
              </a:tr>
              <a:tr h="1099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Transport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responden/peserta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49/PMK.02/2023</a:t>
                      </a:r>
                      <a:endParaRPr lang="en-ID" sz="13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Standar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Biaya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Masukan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2024</a:t>
                      </a:r>
                      <a:endParaRPr lang="en-ID" sz="13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Daftar penerimaan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Undangan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Daftar hadir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extLst>
                  <a:ext uri="{0D108BD9-81ED-4DB2-BD59-A6C34878D82A}">
                    <a16:rowId xmlns:a16="http://schemas.microsoft.com/office/drawing/2014/main" val="204863179"/>
                  </a:ext>
                </a:extLst>
              </a:tr>
              <a:tr h="883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Transport peneliti (petugas survey/pembantu peneliti)/pelaksana pengabmas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49/PMK.02/2023</a:t>
                      </a:r>
                      <a:endParaRPr lang="en-ID" sz="13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Standar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Biaya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Masukan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2024</a:t>
                      </a:r>
                      <a:endParaRPr lang="en-ID" sz="13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Daftar penerimaan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Surat Tugas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Jurnal kegiatan dilengkapi stempel tempat yang dituju (setiap kegiatan)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extLst>
                  <a:ext uri="{0D108BD9-81ED-4DB2-BD59-A6C34878D82A}">
                    <a16:rowId xmlns:a16="http://schemas.microsoft.com/office/drawing/2014/main" val="4227869304"/>
                  </a:ext>
                </a:extLst>
              </a:tr>
              <a:tr h="1374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Honor petugas survey/pembantu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peneliti/ pembantu pelaksana/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sekretaris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Sesuai SBM Permenkeu 2023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Petugas survey/enumerator = Rp8.000,- /responden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Pembantu peneliti /teknis/perekayasa = Rp 25.000,-/jam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Pembantu lapangan = Rp80.000,-/hari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Sekretaris = Rp 300.000,- /bulan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SK Direktur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Jurnal Kegiatan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Daftar penerimaan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extLst>
                  <a:ext uri="{0D108BD9-81ED-4DB2-BD59-A6C34878D82A}">
                    <a16:rowId xmlns:a16="http://schemas.microsoft.com/office/drawing/2014/main" val="4103058475"/>
                  </a:ext>
                </a:extLst>
              </a:tr>
              <a:tr h="433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Belanja bahan habis pakai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Nilai wajar sesuai harga pasar Harga per satuan kurang dari Rp. 1.000.000,-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kuitansi pihak ke tiga disertai dengan rincian belanja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extLst>
                  <a:ext uri="{0D108BD9-81ED-4DB2-BD59-A6C34878D82A}">
                    <a16:rowId xmlns:a16="http://schemas.microsoft.com/office/drawing/2014/main" val="3280470142"/>
                  </a:ext>
                </a:extLst>
              </a:tr>
              <a:tr h="549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Biaya Jasa Lahan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Sesuai pola tarif/tagihan dari lahan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Pola tarif/ tagihan dari lahan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Kwitansi pihak ke tiga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extLst>
                  <a:ext uri="{0D108BD9-81ED-4DB2-BD59-A6C34878D82A}">
                    <a16:rowId xmlns:a16="http://schemas.microsoft.com/office/drawing/2014/main" val="1368697707"/>
                  </a:ext>
                </a:extLst>
              </a:tr>
              <a:tr h="1142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Honor Pakar</a:t>
                      </a:r>
                      <a:endParaRPr lang="en-ID" sz="13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Sesuai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SBM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Permenkeu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2023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Rp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1.700.000,-</a:t>
                      </a:r>
                      <a:endParaRPr lang="en-ID" sz="13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Surat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permohonan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pakar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dari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Institusi</a:t>
                      </a:r>
                      <a:endParaRPr lang="en-ID" sz="13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Jawaban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kesediaan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dilampiri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CurriculumVitae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terkait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kepakarannya</a:t>
                      </a:r>
                      <a:endParaRPr lang="en-ID" sz="13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Kwitansi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pihak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tiga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/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daftar</a:t>
                      </a: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penerimaan</a:t>
                      </a:r>
                      <a:endParaRPr lang="en-ID" sz="13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SK </a:t>
                      </a:r>
                      <a:r>
                        <a:rPr lang="en-US" sz="13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Direktur</a:t>
                      </a:r>
                      <a:endParaRPr lang="en-ID" sz="13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extLst>
                  <a:ext uri="{0D108BD9-81ED-4DB2-BD59-A6C34878D82A}">
                    <a16:rowId xmlns:a16="http://schemas.microsoft.com/office/drawing/2014/main" val="1684064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21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7DBAB0-FF06-4BC6-80F0-972B7C65A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721" y="0"/>
            <a:ext cx="6394538" cy="6394538"/>
          </a:xfr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25E0260-FFAE-4823-9552-CDC9B736F2C1}"/>
              </a:ext>
            </a:extLst>
          </p:cNvPr>
          <p:cNvSpPr txBox="1">
            <a:spLocks/>
          </p:cNvSpPr>
          <p:nvPr/>
        </p:nvSpPr>
        <p:spPr>
          <a:xfrm>
            <a:off x="7327063" y="2718544"/>
            <a:ext cx="4735502" cy="4755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https://s.id/pretestlldikti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FB291D0-EBD4-4759-BA9A-DDB30B58EFE2}"/>
              </a:ext>
            </a:extLst>
          </p:cNvPr>
          <p:cNvSpPr txBox="1">
            <a:spLocks/>
          </p:cNvSpPr>
          <p:nvPr/>
        </p:nvSpPr>
        <p:spPr>
          <a:xfrm>
            <a:off x="7514954" y="173418"/>
            <a:ext cx="3520478" cy="108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/>
              <a:t>Pre-Test</a:t>
            </a:r>
          </a:p>
          <a:p>
            <a:pPr algn="ctr"/>
            <a:endParaRPr lang="en-ID" sz="6600" b="1" dirty="0"/>
          </a:p>
        </p:txBody>
      </p:sp>
    </p:spTree>
    <p:extLst>
      <p:ext uri="{BB962C8B-B14F-4D97-AF65-F5344CB8AC3E}">
        <p14:creationId xmlns:p14="http://schemas.microsoft.com/office/powerpoint/2010/main" val="192361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878483"/>
              </p:ext>
            </p:extLst>
          </p:nvPr>
        </p:nvGraphicFramePr>
        <p:xfrm>
          <a:off x="0" y="-1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603">
                  <a:extLst>
                    <a:ext uri="{9D8B030D-6E8A-4147-A177-3AD203B41FA5}">
                      <a16:colId xmlns:a16="http://schemas.microsoft.com/office/drawing/2014/main" val="1781897847"/>
                    </a:ext>
                  </a:extLst>
                </a:gridCol>
                <a:gridCol w="1978924">
                  <a:extLst>
                    <a:ext uri="{9D8B030D-6E8A-4147-A177-3AD203B41FA5}">
                      <a16:colId xmlns:a16="http://schemas.microsoft.com/office/drawing/2014/main" val="1757866805"/>
                    </a:ext>
                  </a:extLst>
                </a:gridCol>
                <a:gridCol w="4476466">
                  <a:extLst>
                    <a:ext uri="{9D8B030D-6E8A-4147-A177-3AD203B41FA5}">
                      <a16:colId xmlns:a16="http://schemas.microsoft.com/office/drawing/2014/main" val="185299996"/>
                    </a:ext>
                  </a:extLst>
                </a:gridCol>
                <a:gridCol w="5450007">
                  <a:extLst>
                    <a:ext uri="{9D8B030D-6E8A-4147-A177-3AD203B41FA5}">
                      <a16:colId xmlns:a16="http://schemas.microsoft.com/office/drawing/2014/main" val="3877070987"/>
                    </a:ext>
                  </a:extLst>
                </a:gridCol>
              </a:tblGrid>
              <a:tr h="480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Uraian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Kegiatan</a:t>
                      </a:r>
                      <a:endParaRPr lang="en-ID" sz="15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Besaran Biaya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Dokumen Pendukung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extLst>
                  <a:ext uri="{0D108BD9-81ED-4DB2-BD59-A6C34878D82A}">
                    <a16:rowId xmlns:a16="http://schemas.microsoft.com/office/drawing/2014/main" val="2913875641"/>
                  </a:ext>
                </a:extLst>
              </a:tr>
              <a:tr h="1478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ID" sz="15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Honor pengolahan Statistik (tempat CV yang resmi)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Sesuai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SBM 2024 Rp. 1.540.000,-/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penelitian</a:t>
                      </a:r>
                      <a:endParaRPr lang="en-ID" sz="15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Surat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permohonan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tempat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pengolahan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statistic</a:t>
                      </a:r>
                      <a:endParaRPr lang="en-ID" sz="15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Jawaban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kesediaan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disertai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dengan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besaran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biaya</a:t>
                      </a:r>
                      <a:endParaRPr lang="en-ID" sz="15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Kuitansi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pihak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tiga</a:t>
                      </a:r>
                      <a:endParaRPr lang="en-ID" sz="15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SK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Direktur</a:t>
                      </a:r>
                      <a:endParaRPr lang="en-ID" sz="15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extLst>
                  <a:ext uri="{0D108BD9-81ED-4DB2-BD59-A6C34878D82A}">
                    <a16:rowId xmlns:a16="http://schemas.microsoft.com/office/drawing/2014/main" val="125082639"/>
                  </a:ext>
                </a:extLst>
              </a:tr>
              <a:tr h="1068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Jasa Konsultasi (tempat CV yang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resmi)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Sesuai jawaban pihak ketiga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Surat permohonan ke tempat konsultasi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Jawaban kesediaan disertai dengan besaran biaya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Kuitansi pihak ke tiga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extLst>
                  <a:ext uri="{0D108BD9-81ED-4DB2-BD59-A6C34878D82A}">
                    <a16:rowId xmlns:a16="http://schemas.microsoft.com/office/drawing/2014/main" val="2796957293"/>
                  </a:ext>
                </a:extLst>
              </a:tr>
              <a:tr h="712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Bahan kontak u/ Responden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Rp. 100.000,-/responden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Kwitansi pihak ketiga disertai rincian belanja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Daftar penerima bahan kontak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extLst>
                  <a:ext uri="{0D108BD9-81ED-4DB2-BD59-A6C34878D82A}">
                    <a16:rowId xmlns:a16="http://schemas.microsoft.com/office/drawing/2014/main" val="365273819"/>
                  </a:ext>
                </a:extLst>
              </a:tr>
              <a:tr h="480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Belanja Sewa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Sesuai pola tarif/tagihan dari lahan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Kwitansi pihak ke tiga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extLst>
                  <a:ext uri="{0D108BD9-81ED-4DB2-BD59-A6C34878D82A}">
                    <a16:rowId xmlns:a16="http://schemas.microsoft.com/office/drawing/2014/main" val="760794"/>
                  </a:ext>
                </a:extLst>
              </a:tr>
              <a:tr h="1424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Honor Narasumber (Khusus Penelitian)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Sesuai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SBM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Permenkeu</a:t>
                      </a:r>
                      <a:endParaRPr lang="en-ID" sz="15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SK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Direktur</a:t>
                      </a:r>
                      <a:endParaRPr lang="en-ID" sz="15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Surat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Permohonan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Narasumber</a:t>
                      </a:r>
                      <a:endParaRPr lang="en-ID" sz="15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Daftar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Penerimaan</a:t>
                      </a:r>
                      <a:endParaRPr lang="en-ID" sz="15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Daftar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Hadir</a:t>
                      </a:r>
                      <a:endParaRPr lang="en-ID" sz="15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extLst>
                  <a:ext uri="{0D108BD9-81ED-4DB2-BD59-A6C34878D82A}">
                    <a16:rowId xmlns:a16="http://schemas.microsoft.com/office/drawing/2014/main" val="3061519001"/>
                  </a:ext>
                </a:extLst>
              </a:tr>
              <a:tr h="480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Review Komisi Etik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Sesuai pola tarif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Kwitansi ttd dan berstempel dari pihak Komisi Etik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extLst>
                  <a:ext uri="{0D108BD9-81ED-4DB2-BD59-A6C34878D82A}">
                    <a16:rowId xmlns:a16="http://schemas.microsoft.com/office/drawing/2014/main" val="1140244876"/>
                  </a:ext>
                </a:extLst>
              </a:tr>
              <a:tr h="730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Sewa Lab/Alat Lab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Sesuai pola tarif</a:t>
                      </a:r>
                      <a:endParaRPr lang="en-ID" sz="1500" b="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Rincian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tagihan</a:t>
                      </a:r>
                      <a:endParaRPr lang="en-ID" sz="15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Bukti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transfer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disertai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kwitansi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ttd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berstempel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dari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Bendahara</a:t>
                      </a:r>
                      <a:r>
                        <a:rPr lang="en-US" sz="1500" b="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500" b="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Penerima</a:t>
                      </a:r>
                      <a:endParaRPr lang="en-ID" sz="1500" b="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31" marR="22931" marT="0" marB="0"/>
                </a:tc>
                <a:extLst>
                  <a:ext uri="{0D108BD9-81ED-4DB2-BD59-A6C34878D82A}">
                    <a16:rowId xmlns:a16="http://schemas.microsoft.com/office/drawing/2014/main" val="4258814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655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AD1F52-9787-4579-AEB0-493CEE267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26918"/>
            <a:ext cx="9601200" cy="1485900"/>
          </a:xfrm>
        </p:spPr>
        <p:txBody>
          <a:bodyPr/>
          <a:lstStyle/>
          <a:p>
            <a:r>
              <a:rPr lang="en-US" dirty="0"/>
              <a:t>Thank You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36694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7DBAB0-FF06-4BC6-80F0-972B7C65A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721" y="0"/>
            <a:ext cx="6394538" cy="6394538"/>
          </a:xfr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25E0260-FFAE-4823-9552-CDC9B736F2C1}"/>
              </a:ext>
            </a:extLst>
          </p:cNvPr>
          <p:cNvSpPr txBox="1">
            <a:spLocks/>
          </p:cNvSpPr>
          <p:nvPr/>
        </p:nvSpPr>
        <p:spPr>
          <a:xfrm>
            <a:off x="7665265" y="2721676"/>
            <a:ext cx="4735502" cy="4755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https://s.id/materiwork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FB291D0-EBD4-4759-BA9A-DDB30B58EFE2}"/>
              </a:ext>
            </a:extLst>
          </p:cNvPr>
          <p:cNvSpPr txBox="1">
            <a:spLocks/>
          </p:cNvSpPr>
          <p:nvPr/>
        </p:nvSpPr>
        <p:spPr>
          <a:xfrm>
            <a:off x="7514954" y="173418"/>
            <a:ext cx="3520478" cy="108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 err="1"/>
              <a:t>Materi</a:t>
            </a:r>
            <a:endParaRPr lang="en-US" sz="6600" b="1" dirty="0"/>
          </a:p>
          <a:p>
            <a:pPr algn="ctr"/>
            <a:endParaRPr lang="en-ID" sz="6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B5F956-1569-4403-877F-D2567528D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54" y="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5B9752-9B1D-45FB-B63C-50CD4078E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54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28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7DBAB0-FF06-4BC6-80F0-972B7C65A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721" y="0"/>
            <a:ext cx="6394538" cy="6394538"/>
          </a:xfr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25E0260-FFAE-4823-9552-CDC9B736F2C1}"/>
              </a:ext>
            </a:extLst>
          </p:cNvPr>
          <p:cNvSpPr txBox="1">
            <a:spLocks/>
          </p:cNvSpPr>
          <p:nvPr/>
        </p:nvSpPr>
        <p:spPr>
          <a:xfrm>
            <a:off x="7665265" y="2721676"/>
            <a:ext cx="4735502" cy="4755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https://s.id/posttestlldikti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FB291D0-EBD4-4759-BA9A-DDB30B58EFE2}"/>
              </a:ext>
            </a:extLst>
          </p:cNvPr>
          <p:cNvSpPr txBox="1">
            <a:spLocks/>
          </p:cNvSpPr>
          <p:nvPr/>
        </p:nvSpPr>
        <p:spPr>
          <a:xfrm>
            <a:off x="7514954" y="173418"/>
            <a:ext cx="3520478" cy="108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/>
              <a:t>Post-Test</a:t>
            </a:r>
          </a:p>
          <a:p>
            <a:pPr algn="ctr"/>
            <a:endParaRPr lang="en-ID" sz="6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B5F956-1569-4403-877F-D2567528D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54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9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9370-C02B-46B7-A5C7-B092E99EC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820400" cy="1485900"/>
          </a:xfrm>
        </p:spPr>
        <p:txBody>
          <a:bodyPr>
            <a:normAutofit/>
          </a:bodyPr>
          <a:lstStyle/>
          <a:p>
            <a:r>
              <a:rPr lang="en-ID" dirty="0"/>
              <a:t>Tata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Pertanggungjawaban</a:t>
            </a:r>
            <a:r>
              <a:rPr lang="en-ID" dirty="0"/>
              <a:t> </a:t>
            </a:r>
            <a:r>
              <a:rPr lang="en-ID" dirty="0" err="1"/>
              <a:t>Honoarium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/ </a:t>
            </a:r>
            <a:r>
              <a:rPr lang="en-ID" dirty="0" err="1"/>
              <a:t>Pengabdian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Masyarakat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4C814-5D03-476D-8818-A2451C8DA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D" dirty="0"/>
              <a:t>Tata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Pertanggungjawaban</a:t>
            </a:r>
            <a:r>
              <a:rPr lang="en-ID" dirty="0"/>
              <a:t> </a:t>
            </a:r>
            <a:r>
              <a:rPr lang="en-ID" dirty="0" err="1"/>
              <a:t>Honoarium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/ </a:t>
            </a:r>
            <a:r>
              <a:rPr lang="en-ID" dirty="0" err="1"/>
              <a:t>Pengabdian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Masyarakat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: </a:t>
            </a:r>
          </a:p>
          <a:p>
            <a:r>
              <a:rPr lang="en-ID" dirty="0"/>
              <a:t>1. Daftar </a:t>
            </a:r>
            <a:r>
              <a:rPr lang="en-ID" dirty="0" err="1"/>
              <a:t>penerimaan</a:t>
            </a:r>
            <a:r>
              <a:rPr lang="en-ID" dirty="0"/>
              <a:t> Honorarium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mencantumkn</a:t>
            </a:r>
            <a:r>
              <a:rPr lang="en-ID" dirty="0"/>
              <a:t> </a:t>
            </a:r>
            <a:r>
              <a:rPr lang="en-ID" dirty="0" err="1"/>
              <a:t>nomor</a:t>
            </a:r>
            <a:r>
              <a:rPr lang="en-ID" dirty="0"/>
              <a:t> dan </a:t>
            </a:r>
            <a:r>
              <a:rPr lang="en-ID" dirty="0" err="1"/>
              <a:t>tanggal</a:t>
            </a:r>
            <a:r>
              <a:rPr lang="en-ID" dirty="0"/>
              <a:t> SK, Nama </a:t>
            </a:r>
            <a:r>
              <a:rPr lang="en-ID" dirty="0" err="1"/>
              <a:t>Penerima</a:t>
            </a:r>
            <a:r>
              <a:rPr lang="en-ID" dirty="0"/>
              <a:t>, NPWP, </a:t>
            </a:r>
            <a:r>
              <a:rPr lang="en-ID" dirty="0" err="1"/>
              <a:t>Golongan</a:t>
            </a:r>
            <a:r>
              <a:rPr lang="en-ID" dirty="0"/>
              <a:t> </a:t>
            </a:r>
            <a:r>
              <a:rPr lang="en-ID" dirty="0" err="1"/>
              <a:t>penerima</a:t>
            </a:r>
            <a:r>
              <a:rPr lang="en-ID" dirty="0"/>
              <a:t>, </a:t>
            </a:r>
            <a:r>
              <a:rPr lang="en-ID" dirty="0" err="1"/>
              <a:t>satuan</a:t>
            </a:r>
            <a:r>
              <a:rPr lang="en-ID" dirty="0"/>
              <a:t> (</a:t>
            </a:r>
            <a:r>
              <a:rPr lang="en-ID" dirty="0" err="1"/>
              <a:t>tarif</a:t>
            </a:r>
            <a:r>
              <a:rPr lang="en-ID" dirty="0"/>
              <a:t> </a:t>
            </a:r>
            <a:r>
              <a:rPr lang="en-ID" dirty="0" err="1"/>
              <a:t>disesuaikan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SBU) </a:t>
            </a:r>
            <a:r>
              <a:rPr lang="en-ID" dirty="0" err="1"/>
              <a:t>jumlah</a:t>
            </a:r>
            <a:r>
              <a:rPr lang="en-ID" dirty="0"/>
              <a:t> honorarium, </a:t>
            </a:r>
            <a:r>
              <a:rPr lang="en-ID" dirty="0" err="1"/>
              <a:t>Potongan</a:t>
            </a:r>
            <a:r>
              <a:rPr lang="en-ID" dirty="0"/>
              <a:t> </a:t>
            </a:r>
            <a:r>
              <a:rPr lang="en-ID" dirty="0" err="1"/>
              <a:t>Pajak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21,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Penerimaan</a:t>
            </a:r>
            <a:r>
              <a:rPr lang="en-ID" dirty="0"/>
              <a:t>, </a:t>
            </a:r>
            <a:r>
              <a:rPr lang="en-ID" dirty="0" err="1"/>
              <a:t>tanda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 </a:t>
            </a:r>
            <a:r>
              <a:rPr lang="en-ID" dirty="0" err="1"/>
              <a:t>penerima</a:t>
            </a:r>
            <a:r>
              <a:rPr lang="en-ID" dirty="0"/>
              <a:t> dan </a:t>
            </a:r>
            <a:r>
              <a:rPr lang="en-ID" dirty="0" err="1"/>
              <a:t>terbilang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di </a:t>
            </a:r>
            <a:r>
              <a:rPr lang="en-ID" dirty="0" err="1"/>
              <a:t>potong</a:t>
            </a:r>
            <a:r>
              <a:rPr lang="en-ID" dirty="0"/>
              <a:t> </a:t>
            </a:r>
            <a:r>
              <a:rPr lang="en-ID" dirty="0" err="1"/>
              <a:t>pajak</a:t>
            </a:r>
            <a:r>
              <a:rPr lang="en-ID" dirty="0"/>
              <a:t>, dan </a:t>
            </a:r>
            <a:r>
              <a:rPr lang="en-ID" dirty="0" err="1"/>
              <a:t>tandatangan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ketua</a:t>
            </a:r>
            <a:r>
              <a:rPr lang="en-ID" dirty="0"/>
              <a:t> </a:t>
            </a:r>
            <a:r>
              <a:rPr lang="en-ID" dirty="0" err="1"/>
              <a:t>peneliti</a:t>
            </a:r>
            <a:r>
              <a:rPr lang="en-ID" dirty="0"/>
              <a:t>/</a:t>
            </a:r>
            <a:r>
              <a:rPr lang="en-ID" dirty="0" err="1"/>
              <a:t>pengabdi</a:t>
            </a:r>
            <a:r>
              <a:rPr lang="en-ID" dirty="0"/>
              <a:t>. </a:t>
            </a:r>
          </a:p>
          <a:p>
            <a:r>
              <a:rPr lang="en-ID" dirty="0"/>
              <a:t>2. </a:t>
            </a:r>
            <a:r>
              <a:rPr lang="en-ID" dirty="0" err="1"/>
              <a:t>Melampirkan</a:t>
            </a:r>
            <a:r>
              <a:rPr lang="en-ID" dirty="0"/>
              <a:t> E-Billing </a:t>
            </a:r>
            <a:r>
              <a:rPr lang="en-ID" dirty="0" err="1"/>
              <a:t>PPh.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21 dan </a:t>
            </a:r>
            <a:r>
              <a:rPr lang="en-ID" dirty="0" err="1"/>
              <a:t>bukti</a:t>
            </a:r>
            <a:r>
              <a:rPr lang="en-ID" dirty="0"/>
              <a:t> </a:t>
            </a:r>
            <a:r>
              <a:rPr lang="en-ID" dirty="0" err="1"/>
              <a:t>Setor</a:t>
            </a:r>
            <a:r>
              <a:rPr lang="en-ID" dirty="0"/>
              <a:t> </a:t>
            </a:r>
            <a:r>
              <a:rPr lang="en-ID" dirty="0" err="1"/>
              <a:t>Pajak</a:t>
            </a:r>
            <a:endParaRPr lang="en-ID" dirty="0"/>
          </a:p>
          <a:p>
            <a:r>
              <a:rPr lang="en-ID" dirty="0"/>
              <a:t>3. </a:t>
            </a:r>
            <a:r>
              <a:rPr lang="en-ID" dirty="0" err="1"/>
              <a:t>Melampirkan</a:t>
            </a:r>
            <a:r>
              <a:rPr lang="en-ID" dirty="0"/>
              <a:t> </a:t>
            </a:r>
            <a:r>
              <a:rPr lang="en-ID" dirty="0" err="1"/>
              <a:t>jadwal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Personil</a:t>
            </a:r>
            <a:endParaRPr lang="en-ID" dirty="0"/>
          </a:p>
          <a:p>
            <a:r>
              <a:rPr lang="en-ID" dirty="0"/>
              <a:t>4. </a:t>
            </a:r>
            <a:r>
              <a:rPr lang="en-ID" dirty="0" err="1"/>
              <a:t>Pertanggungjawaban</a:t>
            </a:r>
            <a:r>
              <a:rPr lang="en-ID" dirty="0"/>
              <a:t> honorarium </a:t>
            </a:r>
            <a:r>
              <a:rPr lang="en-ID" dirty="0" err="1"/>
              <a:t>Narasumber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daring (Online)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dilengkapi</a:t>
            </a:r>
            <a:r>
              <a:rPr lang="en-ID" dirty="0"/>
              <a:t>: • Surat </a:t>
            </a:r>
            <a:r>
              <a:rPr lang="en-ID" dirty="0" err="1"/>
              <a:t>Undangan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penyelenggara</a:t>
            </a:r>
            <a:r>
              <a:rPr lang="en-ID" dirty="0"/>
              <a:t> • Capture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Penyelenggara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daring, </a:t>
            </a:r>
            <a:r>
              <a:rPr lang="en-ID" dirty="0" err="1"/>
              <a:t>Narasumber</a:t>
            </a:r>
            <a:r>
              <a:rPr lang="en-ID" dirty="0"/>
              <a:t> dan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dilengkapi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Narasumber</a:t>
            </a:r>
            <a:r>
              <a:rPr lang="en-ID" dirty="0"/>
              <a:t>. •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• Bukti transfer </a:t>
            </a:r>
            <a:r>
              <a:rPr lang="en-ID" dirty="0" err="1"/>
              <a:t>pembayaran</a:t>
            </a:r>
            <a:r>
              <a:rPr lang="en-ID" dirty="0"/>
              <a:t> </a:t>
            </a:r>
            <a:r>
              <a:rPr lang="en-ID" dirty="0" err="1"/>
              <a:t>narasumber</a:t>
            </a:r>
            <a:r>
              <a:rPr lang="en-ID" dirty="0"/>
              <a:t> </a:t>
            </a:r>
            <a:r>
              <a:rPr lang="en-ID" dirty="0" err="1"/>
              <a:t>beserta</a:t>
            </a:r>
            <a:r>
              <a:rPr lang="en-ID" dirty="0"/>
              <a:t> </a:t>
            </a:r>
            <a:r>
              <a:rPr lang="en-ID" dirty="0" err="1"/>
              <a:t>bukti</a:t>
            </a:r>
            <a:r>
              <a:rPr lang="en-ID" dirty="0"/>
              <a:t> </a:t>
            </a:r>
            <a:r>
              <a:rPr lang="en-ID" dirty="0" err="1"/>
              <a:t>pembayaran</a:t>
            </a:r>
            <a:r>
              <a:rPr lang="en-ID" dirty="0"/>
              <a:t> </a:t>
            </a:r>
            <a:r>
              <a:rPr lang="en-ID" dirty="0" err="1"/>
              <a:t>pajaknya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3116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9370-C02B-46B7-A5C7-B092E99EC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Pembelian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/Jasa oleh </a:t>
            </a:r>
            <a:r>
              <a:rPr lang="en-ID" dirty="0" err="1"/>
              <a:t>Penelit</a:t>
            </a:r>
            <a:r>
              <a:rPr lang="en-US" dirty="0" err="1"/>
              <a:t>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4C814-5D03-476D-8818-A2451C8DA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0200"/>
            <a:ext cx="9601200" cy="5257800"/>
          </a:xfrm>
        </p:spPr>
        <p:txBody>
          <a:bodyPr>
            <a:normAutofit fontScale="85000" lnSpcReduction="20000"/>
          </a:bodyPr>
          <a:lstStyle/>
          <a:p>
            <a:r>
              <a:rPr lang="en-ID" dirty="0" err="1"/>
              <a:t>Pembelian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/Jasa oleh </a:t>
            </a:r>
            <a:r>
              <a:rPr lang="en-ID" dirty="0" err="1"/>
              <a:t>Peneliti</a:t>
            </a:r>
            <a:r>
              <a:rPr lang="en-ID" dirty="0"/>
              <a:t> </a:t>
            </a:r>
          </a:p>
          <a:p>
            <a:r>
              <a:rPr lang="en-ID" dirty="0"/>
              <a:t>1.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pertanggungjawaban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</a:t>
            </a:r>
            <a:r>
              <a:rPr lang="en-ID" dirty="0" err="1"/>
              <a:t>pembelian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/Jasa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Rp. 50.000.000,- (Lima </a:t>
            </a:r>
            <a:r>
              <a:rPr lang="en-ID" dirty="0" err="1"/>
              <a:t>puluh</a:t>
            </a:r>
            <a:r>
              <a:rPr lang="en-ID" dirty="0"/>
              <a:t> </a:t>
            </a:r>
            <a:r>
              <a:rPr lang="en-ID" dirty="0" err="1"/>
              <a:t>juta</a:t>
            </a:r>
            <a:r>
              <a:rPr lang="en-ID" dirty="0"/>
              <a:t> rupiah)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: - </a:t>
            </a:r>
            <a:r>
              <a:rPr lang="en-ID" dirty="0" err="1"/>
              <a:t>Pembelian</a:t>
            </a:r>
            <a:r>
              <a:rPr lang="en-ID" dirty="0"/>
              <a:t> dan/ </a:t>
            </a:r>
            <a:r>
              <a:rPr lang="en-ID" dirty="0" err="1"/>
              <a:t>Pengadaan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Bukti </a:t>
            </a:r>
            <a:r>
              <a:rPr lang="en-ID" dirty="0" err="1"/>
              <a:t>Pembelian</a:t>
            </a:r>
            <a:r>
              <a:rPr lang="en-ID" dirty="0"/>
              <a:t> /Nota </a:t>
            </a:r>
            <a:r>
              <a:rPr lang="en-ID" dirty="0" err="1"/>
              <a:t>Pembayaran</a:t>
            </a:r>
            <a:r>
              <a:rPr lang="en-ID" dirty="0"/>
              <a:t> </a:t>
            </a:r>
            <a:r>
              <a:rPr lang="en-ID" dirty="0" err="1"/>
              <a:t>penyedia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Kwitansi</a:t>
            </a:r>
            <a:r>
              <a:rPr lang="en-ID" dirty="0"/>
              <a:t> /Surat </a:t>
            </a:r>
            <a:r>
              <a:rPr lang="en-ID" dirty="0" err="1"/>
              <a:t>Pengesahan</a:t>
            </a:r>
            <a:r>
              <a:rPr lang="en-ID" dirty="0"/>
              <a:t> </a:t>
            </a:r>
            <a:r>
              <a:rPr lang="en-ID" dirty="0" err="1"/>
              <a:t>Pembayaran</a:t>
            </a:r>
            <a:r>
              <a:rPr lang="en-ID" dirty="0"/>
              <a:t> oleh </a:t>
            </a:r>
            <a:r>
              <a:rPr lang="en-ID" dirty="0" err="1"/>
              <a:t>Ketua</a:t>
            </a:r>
            <a:r>
              <a:rPr lang="en-ID" dirty="0"/>
              <a:t> </a:t>
            </a:r>
            <a:r>
              <a:rPr lang="en-ID" dirty="0" err="1"/>
              <a:t>Peneliti</a:t>
            </a:r>
            <a:r>
              <a:rPr lang="en-ID" dirty="0"/>
              <a:t> / </a:t>
            </a:r>
            <a:r>
              <a:rPr lang="en-ID" dirty="0" err="1"/>
              <a:t>Pengabdi</a:t>
            </a:r>
            <a:r>
              <a:rPr lang="en-ID" dirty="0"/>
              <a:t> (Lampiran 6) </a:t>
            </a:r>
          </a:p>
          <a:p>
            <a:r>
              <a:rPr lang="en-ID" dirty="0" err="1"/>
              <a:t>Pembelian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masing-masing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1 (</a:t>
            </a:r>
            <a:r>
              <a:rPr lang="en-ID" dirty="0" err="1"/>
              <a:t>satu</a:t>
            </a:r>
            <a:r>
              <a:rPr lang="en-ID" dirty="0"/>
              <a:t>)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toko yang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Rp.2.000.000,- (</a:t>
            </a:r>
            <a:r>
              <a:rPr lang="en-ID" dirty="0" err="1"/>
              <a:t>saju</a:t>
            </a:r>
            <a:r>
              <a:rPr lang="en-ID" dirty="0"/>
              <a:t> </a:t>
            </a:r>
            <a:r>
              <a:rPr lang="en-ID" dirty="0" err="1"/>
              <a:t>juta</a:t>
            </a:r>
            <a:r>
              <a:rPr lang="en-ID" dirty="0"/>
              <a:t> rupiah),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di </a:t>
            </a:r>
            <a:r>
              <a:rPr lang="en-ID" dirty="0" err="1"/>
              <a:t>kenakan</a:t>
            </a:r>
            <a:r>
              <a:rPr lang="en-ID" dirty="0"/>
              <a:t> PPN dan </a:t>
            </a:r>
            <a:r>
              <a:rPr lang="en-ID" dirty="0" err="1"/>
              <a:t>PPh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22. E-</a:t>
            </a:r>
            <a:r>
              <a:rPr lang="en-ID" dirty="0" err="1"/>
              <a:t>Faktur</a:t>
            </a:r>
            <a:r>
              <a:rPr lang="en-ID" dirty="0"/>
              <a:t>  </a:t>
            </a:r>
          </a:p>
          <a:p>
            <a:r>
              <a:rPr lang="en-ID" dirty="0" err="1"/>
              <a:t>Pembelian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diatas</a:t>
            </a:r>
            <a:r>
              <a:rPr lang="en-ID" dirty="0"/>
              <a:t> Rp.2.000.000 (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juta</a:t>
            </a:r>
            <a:r>
              <a:rPr lang="en-ID" dirty="0"/>
              <a:t> rupiah) di </a:t>
            </a:r>
            <a:r>
              <a:rPr lang="en-ID" dirty="0" err="1"/>
              <a:t>kenakan</a:t>
            </a:r>
            <a:r>
              <a:rPr lang="en-ID" dirty="0"/>
              <a:t> PPN 10% dan </a:t>
            </a:r>
            <a:r>
              <a:rPr lang="en-ID" dirty="0" err="1"/>
              <a:t>PPh</a:t>
            </a:r>
            <a:r>
              <a:rPr lang="en-ID" dirty="0"/>
              <a:t>, </a:t>
            </a:r>
            <a:r>
              <a:rPr lang="en-ID" dirty="0" err="1"/>
              <a:t>Pasal</a:t>
            </a:r>
            <a:r>
              <a:rPr lang="en-ID" dirty="0"/>
              <a:t> 22. </a:t>
            </a:r>
            <a:r>
              <a:rPr lang="en-ID" dirty="0" err="1"/>
              <a:t>Perhitungan</a:t>
            </a:r>
            <a:r>
              <a:rPr lang="en-ID" dirty="0"/>
              <a:t> PPN </a:t>
            </a:r>
            <a:r>
              <a:rPr lang="en-ID" dirty="0" err="1"/>
              <a:t>dengan</a:t>
            </a:r>
            <a:r>
              <a:rPr lang="en-ID" dirty="0"/>
              <a:t> NPWP = (100/110) x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x 10%. </a:t>
            </a:r>
            <a:r>
              <a:rPr lang="en-ID" dirty="0" err="1"/>
              <a:t>Perhitungan</a:t>
            </a:r>
            <a:r>
              <a:rPr lang="en-ID" dirty="0"/>
              <a:t> </a:t>
            </a:r>
            <a:r>
              <a:rPr lang="en-ID" dirty="0" err="1"/>
              <a:t>PPh.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22 </a:t>
            </a:r>
            <a:r>
              <a:rPr lang="en-ID" dirty="0" err="1"/>
              <a:t>dengan</a:t>
            </a:r>
            <a:r>
              <a:rPr lang="en-ID" dirty="0"/>
              <a:t> NPWP = (100/110) x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trnsaksi</a:t>
            </a:r>
            <a:r>
              <a:rPr lang="en-ID" dirty="0"/>
              <a:t> x 1,5% </a:t>
            </a:r>
          </a:p>
          <a:p>
            <a:r>
              <a:rPr lang="en-ID" dirty="0" err="1"/>
              <a:t>Pembelian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Rp.5.000.000,- (Lima </a:t>
            </a:r>
            <a:r>
              <a:rPr lang="en-ID" dirty="0" err="1"/>
              <a:t>juta</a:t>
            </a:r>
            <a:r>
              <a:rPr lang="en-ID" dirty="0"/>
              <a:t> rupiah) </a:t>
            </a:r>
            <a:r>
              <a:rPr lang="en-ID" dirty="0" err="1"/>
              <a:t>bermaterai</a:t>
            </a:r>
            <a:r>
              <a:rPr lang="en-ID" dirty="0"/>
              <a:t> Rp.10.000,- - </a:t>
            </a:r>
            <a:r>
              <a:rPr lang="en-ID" dirty="0" err="1"/>
              <a:t>Pembelian</a:t>
            </a:r>
            <a:r>
              <a:rPr lang="en-ID" dirty="0"/>
              <a:t> dan/ </a:t>
            </a:r>
            <a:r>
              <a:rPr lang="en-ID" dirty="0" err="1"/>
              <a:t>Pengadaan</a:t>
            </a:r>
            <a:r>
              <a:rPr lang="en-ID" dirty="0"/>
              <a:t> Jasa Bukti </a:t>
            </a:r>
            <a:r>
              <a:rPr lang="en-ID" dirty="0" err="1"/>
              <a:t>Pembelian</a:t>
            </a:r>
            <a:r>
              <a:rPr lang="en-ID" dirty="0"/>
              <a:t> /Nota </a:t>
            </a:r>
            <a:r>
              <a:rPr lang="en-ID" dirty="0" err="1"/>
              <a:t>Pembayaran</a:t>
            </a:r>
            <a:r>
              <a:rPr lang="en-ID" dirty="0"/>
              <a:t> </a:t>
            </a:r>
            <a:r>
              <a:rPr lang="en-ID" dirty="0" err="1"/>
              <a:t>penyedia</a:t>
            </a:r>
            <a:r>
              <a:rPr lang="en-ID" dirty="0"/>
              <a:t> Jasa </a:t>
            </a:r>
            <a:r>
              <a:rPr lang="en-ID" dirty="0" err="1"/>
              <a:t>Kwitansi</a:t>
            </a:r>
            <a:r>
              <a:rPr lang="en-ID" dirty="0"/>
              <a:t> /Surat </a:t>
            </a:r>
            <a:r>
              <a:rPr lang="en-ID" dirty="0" err="1"/>
              <a:t>Pengesahan</a:t>
            </a:r>
            <a:r>
              <a:rPr lang="en-ID" dirty="0"/>
              <a:t> </a:t>
            </a:r>
            <a:r>
              <a:rPr lang="en-ID" dirty="0" err="1"/>
              <a:t>Pembayaran</a:t>
            </a:r>
            <a:r>
              <a:rPr lang="en-ID" dirty="0"/>
              <a:t> oleh </a:t>
            </a:r>
            <a:r>
              <a:rPr lang="en-ID" dirty="0" err="1"/>
              <a:t>Ketua</a:t>
            </a:r>
            <a:r>
              <a:rPr lang="en-ID" dirty="0"/>
              <a:t> </a:t>
            </a:r>
            <a:r>
              <a:rPr lang="en-ID" dirty="0" err="1"/>
              <a:t>Peneliti</a:t>
            </a:r>
            <a:r>
              <a:rPr lang="en-ID" dirty="0"/>
              <a:t> / </a:t>
            </a:r>
            <a:r>
              <a:rPr lang="en-ID" dirty="0" err="1"/>
              <a:t>Pengabdi</a:t>
            </a:r>
            <a:r>
              <a:rPr lang="en-ID" dirty="0"/>
              <a:t> </a:t>
            </a:r>
          </a:p>
          <a:p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pembelian</a:t>
            </a:r>
            <a:r>
              <a:rPr lang="en-ID" dirty="0"/>
              <a:t> Jasa/</a:t>
            </a:r>
            <a:r>
              <a:rPr lang="en-ID" dirty="0" err="1"/>
              <a:t>sewa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Rp.2.000.000,- (Satu </a:t>
            </a:r>
            <a:r>
              <a:rPr lang="en-ID" dirty="0" err="1"/>
              <a:t>juta</a:t>
            </a:r>
            <a:r>
              <a:rPr lang="en-ID" dirty="0"/>
              <a:t> rupiah) di </a:t>
            </a:r>
            <a:r>
              <a:rPr lang="en-ID" dirty="0" err="1"/>
              <a:t>kenakan</a:t>
            </a:r>
            <a:r>
              <a:rPr lang="en-ID" dirty="0"/>
              <a:t> </a:t>
            </a:r>
            <a:r>
              <a:rPr lang="en-ID" dirty="0" err="1"/>
              <a:t>PPh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23 </a:t>
            </a:r>
            <a:r>
              <a:rPr lang="en-ID" dirty="0" err="1"/>
              <a:t>sebesar</a:t>
            </a:r>
            <a:r>
              <a:rPr lang="en-ID" dirty="0"/>
              <a:t> 2% E-</a:t>
            </a:r>
            <a:r>
              <a:rPr lang="en-ID" dirty="0" err="1"/>
              <a:t>Faktur</a:t>
            </a:r>
            <a:r>
              <a:rPr lang="en-ID" dirty="0"/>
              <a:t> </a:t>
            </a:r>
          </a:p>
          <a:p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Jasa / </a:t>
            </a:r>
            <a:r>
              <a:rPr lang="en-ID" dirty="0" err="1"/>
              <a:t>Sewa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Rp.2.000.000,-(Satu </a:t>
            </a:r>
            <a:r>
              <a:rPr lang="en-ID" dirty="0" err="1"/>
              <a:t>juta</a:t>
            </a:r>
            <a:r>
              <a:rPr lang="en-ID" dirty="0"/>
              <a:t> rupiah) </a:t>
            </a:r>
            <a:r>
              <a:rPr lang="en-ID" dirty="0" err="1"/>
              <a:t>dikenakan</a:t>
            </a:r>
            <a:r>
              <a:rPr lang="en-ID" dirty="0"/>
              <a:t> PPN </a:t>
            </a:r>
            <a:r>
              <a:rPr lang="en-ID" dirty="0" err="1"/>
              <a:t>sebesar</a:t>
            </a:r>
            <a:r>
              <a:rPr lang="en-ID" dirty="0"/>
              <a:t> 10% DPP (Dasar </a:t>
            </a:r>
            <a:r>
              <a:rPr lang="en-ID" dirty="0" err="1"/>
              <a:t>Pengenaan</a:t>
            </a:r>
            <a:r>
              <a:rPr lang="en-ID" dirty="0"/>
              <a:t> </a:t>
            </a:r>
            <a:r>
              <a:rPr lang="en-ID" dirty="0" err="1"/>
              <a:t>Pajak</a:t>
            </a:r>
            <a:r>
              <a:rPr lang="en-ID" dirty="0"/>
              <a:t>) dan </a:t>
            </a:r>
            <a:r>
              <a:rPr lang="en-ID" dirty="0" err="1"/>
              <a:t>PPh.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23 </a:t>
            </a:r>
            <a:r>
              <a:rPr lang="en-ID" dirty="0" err="1"/>
              <a:t>sebesar</a:t>
            </a:r>
            <a:r>
              <a:rPr lang="en-ID" dirty="0"/>
              <a:t> 2% </a:t>
            </a:r>
          </a:p>
          <a:p>
            <a:r>
              <a:rPr lang="en-ID" dirty="0"/>
              <a:t>Tarif </a:t>
            </a:r>
            <a:r>
              <a:rPr lang="en-ID" dirty="0" err="1"/>
              <a:t>PPh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23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Pajak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NPWP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penerima</a:t>
            </a:r>
            <a:r>
              <a:rPr lang="en-ID" dirty="0"/>
              <a:t> </a:t>
            </a:r>
            <a:r>
              <a:rPr lang="en-ID" dirty="0" err="1"/>
              <a:t>penghasilan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 </a:t>
            </a:r>
            <a:r>
              <a:rPr lang="en-ID" dirty="0" err="1"/>
              <a:t>PPh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23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NPWP,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PPh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23 yang </a:t>
            </a:r>
            <a:r>
              <a:rPr lang="en-ID" dirty="0" err="1"/>
              <a:t>terutang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100%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tarif</a:t>
            </a:r>
            <a:r>
              <a:rPr lang="en-ID" dirty="0"/>
              <a:t> yang </a:t>
            </a:r>
            <a:r>
              <a:rPr lang="en-ID" dirty="0" err="1"/>
              <a:t>diatur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23 UU </a:t>
            </a:r>
            <a:r>
              <a:rPr lang="en-ID" dirty="0" err="1"/>
              <a:t>PPh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4%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bruto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5521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9370-C02B-46B7-A5C7-B092E99EC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4C814-5D03-476D-8818-A2451C8DA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Khusus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pembelian</a:t>
            </a:r>
            <a:r>
              <a:rPr lang="en-ID" dirty="0"/>
              <a:t> </a:t>
            </a:r>
            <a:r>
              <a:rPr lang="en-ID" dirty="0" err="1"/>
              <a:t>Konsumsi</a:t>
            </a:r>
            <a:r>
              <a:rPr lang="en-ID" dirty="0"/>
              <a:t>/ Jasa catering </a:t>
            </a:r>
            <a:r>
              <a:rPr lang="en-ID" dirty="0" err="1"/>
              <a:t>berapapun</a:t>
            </a:r>
            <a:r>
              <a:rPr lang="en-ID" dirty="0"/>
              <a:t> </a:t>
            </a:r>
            <a:r>
              <a:rPr lang="en-ID" dirty="0" err="1"/>
              <a:t>nilainya</a:t>
            </a:r>
            <a:r>
              <a:rPr lang="en-ID" dirty="0"/>
              <a:t> </a:t>
            </a:r>
            <a:r>
              <a:rPr lang="en-ID" dirty="0" err="1"/>
              <a:t>dikenakan</a:t>
            </a:r>
            <a:r>
              <a:rPr lang="en-ID" dirty="0"/>
              <a:t> </a:t>
            </a:r>
            <a:r>
              <a:rPr lang="en-ID" dirty="0" err="1"/>
              <a:t>PPh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23 </a:t>
            </a:r>
            <a:r>
              <a:rPr lang="en-ID" dirty="0" err="1"/>
              <a:t>sebesar</a:t>
            </a:r>
            <a:r>
              <a:rPr lang="en-ID" dirty="0"/>
              <a:t> 2%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dikenakan</a:t>
            </a:r>
            <a:r>
              <a:rPr lang="en-ID" dirty="0"/>
              <a:t> PPN.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Perhitungan</a:t>
            </a:r>
            <a:r>
              <a:rPr lang="en-ID" dirty="0"/>
              <a:t>: </a:t>
            </a:r>
          </a:p>
          <a:p>
            <a:r>
              <a:rPr lang="en-ID" dirty="0"/>
              <a:t>a. Tim </a:t>
            </a:r>
            <a:r>
              <a:rPr lang="en-ID" dirty="0" err="1"/>
              <a:t>Peneliti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jasa</a:t>
            </a:r>
            <a:r>
              <a:rPr lang="en-ID" dirty="0"/>
              <a:t> catering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Rapat</a:t>
            </a:r>
            <a:r>
              <a:rPr lang="en-ID" dirty="0"/>
              <a:t> </a:t>
            </a:r>
            <a:r>
              <a:rPr lang="en-ID" dirty="0" err="1"/>
              <a:t>Koordinasi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Rp.5.000.000,- </a:t>
            </a:r>
            <a:r>
              <a:rPr lang="en-ID" dirty="0" err="1"/>
              <a:t>Pengusaha</a:t>
            </a:r>
            <a:r>
              <a:rPr lang="en-ID" dirty="0"/>
              <a:t> Catering </a:t>
            </a:r>
            <a:r>
              <a:rPr lang="en-ID" dirty="0" err="1"/>
              <a:t>mempunyai</a:t>
            </a:r>
            <a:r>
              <a:rPr lang="en-ID" dirty="0"/>
              <a:t> NPWP. </a:t>
            </a:r>
            <a:r>
              <a:rPr lang="en-ID" dirty="0" err="1"/>
              <a:t>PPh.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23 yang </a:t>
            </a:r>
            <a:r>
              <a:rPr lang="en-ID" dirty="0" err="1"/>
              <a:t>harus</a:t>
            </a:r>
            <a:r>
              <a:rPr lang="en-ID" dirty="0"/>
              <a:t> di </a:t>
            </a:r>
            <a:r>
              <a:rPr lang="en-ID" dirty="0" err="1"/>
              <a:t>bayar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: Rp.5.000.000,- x 2% =Rp.5.000.000,- x 2% =Rp.100.000,- </a:t>
            </a:r>
          </a:p>
          <a:p>
            <a:r>
              <a:rPr lang="en-ID" dirty="0"/>
              <a:t>b. Tim </a:t>
            </a:r>
            <a:r>
              <a:rPr lang="en-ID" dirty="0" err="1"/>
              <a:t>Peneliti</a:t>
            </a:r>
            <a:r>
              <a:rPr lang="en-ID" dirty="0"/>
              <a:t> </a:t>
            </a:r>
            <a:r>
              <a:rPr lang="en-ID" dirty="0" err="1"/>
              <a:t>menyewa</a:t>
            </a:r>
            <a:r>
              <a:rPr lang="en-ID" dirty="0"/>
              <a:t> </a:t>
            </a:r>
            <a:r>
              <a:rPr lang="en-ID" dirty="0" err="1"/>
              <a:t>tenda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pengusaha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NPWP </a:t>
            </a:r>
            <a:r>
              <a:rPr lang="en-ID" dirty="0" err="1"/>
              <a:t>sebesar</a:t>
            </a:r>
            <a:r>
              <a:rPr lang="en-ID" dirty="0"/>
              <a:t> Rp.5.000.000,- (</a:t>
            </a:r>
            <a:r>
              <a:rPr lang="en-ID" dirty="0" err="1"/>
              <a:t>harga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termasuk</a:t>
            </a:r>
            <a:r>
              <a:rPr lang="en-ID" dirty="0"/>
              <a:t> PPN), </a:t>
            </a:r>
            <a:r>
              <a:rPr lang="en-ID" dirty="0" err="1"/>
              <a:t>PPh.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23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dibayar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: Rp.5.000.000,- x (200% x 2%) = Rp.5.000.000,- x 4% =Rp. 200.000,-. </a:t>
            </a:r>
          </a:p>
        </p:txBody>
      </p:sp>
    </p:spTree>
    <p:extLst>
      <p:ext uri="{BB962C8B-B14F-4D97-AF65-F5344CB8AC3E}">
        <p14:creationId xmlns:p14="http://schemas.microsoft.com/office/powerpoint/2010/main" val="40166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9370-C02B-46B7-A5C7-B092E99EC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4C814-5D03-476D-8818-A2451C8DA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Pertanggungjawaban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</a:t>
            </a:r>
            <a:r>
              <a:rPr lang="en-ID" dirty="0" err="1"/>
              <a:t>pembelian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/ </a:t>
            </a:r>
            <a:r>
              <a:rPr lang="en-ID" dirty="0" err="1"/>
              <a:t>jasa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diatas</a:t>
            </a:r>
            <a:r>
              <a:rPr lang="en-ID" dirty="0"/>
              <a:t> Rp.50.000.000,- (Lima </a:t>
            </a:r>
            <a:r>
              <a:rPr lang="en-ID" dirty="0" err="1"/>
              <a:t>puluh</a:t>
            </a:r>
            <a:r>
              <a:rPr lang="en-ID" dirty="0"/>
              <a:t> </a:t>
            </a:r>
            <a:r>
              <a:rPr lang="en-ID" dirty="0" err="1"/>
              <a:t>juta</a:t>
            </a:r>
            <a:r>
              <a:rPr lang="en-ID" dirty="0"/>
              <a:t> rupiah)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Rp.200.000.000,- (</a:t>
            </a:r>
            <a:r>
              <a:rPr lang="en-ID" dirty="0" err="1"/>
              <a:t>Dua</a:t>
            </a:r>
            <a:r>
              <a:rPr lang="en-ID" dirty="0"/>
              <a:t> ratus </a:t>
            </a:r>
            <a:r>
              <a:rPr lang="en-ID" dirty="0" err="1"/>
              <a:t>juta</a:t>
            </a:r>
            <a:r>
              <a:rPr lang="en-ID" dirty="0"/>
              <a:t> rupiah). </a:t>
            </a:r>
            <a:r>
              <a:rPr lang="en-ID" dirty="0" err="1"/>
              <a:t>Wajjib</a:t>
            </a:r>
            <a:r>
              <a:rPr lang="en-ID" dirty="0"/>
              <a:t> </a:t>
            </a:r>
            <a:r>
              <a:rPr lang="en-ID" dirty="0" err="1"/>
              <a:t>bertransaksi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penyedia</a:t>
            </a:r>
            <a:r>
              <a:rPr lang="en-ID" dirty="0"/>
              <a:t> PKP,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 : - </a:t>
            </a:r>
            <a:r>
              <a:rPr lang="en-ID" dirty="0" err="1"/>
              <a:t>Pembelian</a:t>
            </a:r>
            <a:r>
              <a:rPr lang="en-ID" dirty="0"/>
              <a:t> dan/ </a:t>
            </a:r>
            <a:r>
              <a:rPr lang="en-ID" dirty="0" err="1"/>
              <a:t>Pengadaan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Kwitansi</a:t>
            </a:r>
            <a:r>
              <a:rPr lang="en-ID" dirty="0"/>
              <a:t> </a:t>
            </a:r>
            <a:r>
              <a:rPr lang="en-ID" dirty="0" err="1"/>
              <a:t>Pembelian</a:t>
            </a:r>
            <a:r>
              <a:rPr lang="en-ID" dirty="0"/>
              <a:t> </a:t>
            </a:r>
            <a:r>
              <a:rPr lang="en-ID" dirty="0" err="1"/>
              <a:t>bermaterai</a:t>
            </a:r>
            <a:r>
              <a:rPr lang="en-ID" dirty="0"/>
              <a:t> Rp.10.000,-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Pengadaan</a:t>
            </a:r>
            <a:r>
              <a:rPr lang="en-ID" dirty="0"/>
              <a:t> </a:t>
            </a:r>
            <a:r>
              <a:rPr lang="en-ID" dirty="0" err="1"/>
              <a:t>Penunjukan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E-</a:t>
            </a:r>
            <a:r>
              <a:rPr lang="en-ID" dirty="0" err="1"/>
              <a:t>Faktur</a:t>
            </a:r>
            <a:r>
              <a:rPr lang="en-ID" dirty="0"/>
              <a:t> Surat </a:t>
            </a:r>
            <a:r>
              <a:rPr lang="en-ID" dirty="0" err="1"/>
              <a:t>Ijin</a:t>
            </a:r>
            <a:r>
              <a:rPr lang="en-ID" dirty="0"/>
              <a:t> Usaha / SIUP - </a:t>
            </a:r>
            <a:r>
              <a:rPr lang="en-ID" dirty="0" err="1"/>
              <a:t>Pembelian</a:t>
            </a:r>
            <a:r>
              <a:rPr lang="en-ID" dirty="0"/>
              <a:t> dan/ </a:t>
            </a:r>
            <a:r>
              <a:rPr lang="en-ID" dirty="0" err="1"/>
              <a:t>Pengadaan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Kwitansi</a:t>
            </a:r>
            <a:r>
              <a:rPr lang="en-ID" dirty="0"/>
              <a:t> </a:t>
            </a:r>
            <a:r>
              <a:rPr lang="en-ID" dirty="0" err="1"/>
              <a:t>Pembelian</a:t>
            </a:r>
            <a:r>
              <a:rPr lang="en-ID" dirty="0"/>
              <a:t> </a:t>
            </a:r>
            <a:r>
              <a:rPr lang="en-ID" dirty="0" err="1"/>
              <a:t>bermaterai</a:t>
            </a:r>
            <a:r>
              <a:rPr lang="en-ID" dirty="0"/>
              <a:t> Rp.10.000,-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Pengadaan</a:t>
            </a:r>
            <a:r>
              <a:rPr lang="en-ID" dirty="0"/>
              <a:t> </a:t>
            </a:r>
            <a:r>
              <a:rPr lang="en-ID" dirty="0" err="1"/>
              <a:t>Penunjukan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E-</a:t>
            </a:r>
            <a:r>
              <a:rPr lang="en-ID" dirty="0" err="1"/>
              <a:t>Faktur</a:t>
            </a:r>
            <a:r>
              <a:rPr lang="en-ID" dirty="0"/>
              <a:t> Surat </a:t>
            </a:r>
            <a:r>
              <a:rPr lang="en-ID" dirty="0" err="1"/>
              <a:t>Ijin</a:t>
            </a:r>
            <a:r>
              <a:rPr lang="en-ID" dirty="0"/>
              <a:t> Usaha / SIUP Bukti </a:t>
            </a:r>
            <a:r>
              <a:rPr lang="en-ID" dirty="0" err="1"/>
              <a:t>bayar</a:t>
            </a:r>
            <a:r>
              <a:rPr lang="en-ID" dirty="0"/>
              <a:t> </a:t>
            </a:r>
            <a:r>
              <a:rPr lang="en-ID" dirty="0" err="1"/>
              <a:t>PPh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23 dan/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PPh.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4 </a:t>
            </a:r>
            <a:r>
              <a:rPr lang="en-ID" dirty="0" err="1"/>
              <a:t>ayat</a:t>
            </a:r>
            <a:r>
              <a:rPr lang="en-ID" dirty="0"/>
              <a:t> (2)</a:t>
            </a:r>
          </a:p>
          <a:p>
            <a:r>
              <a:rPr lang="en-ID" dirty="0" err="1"/>
              <a:t>Tambahan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pembelian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Investasi</a:t>
            </a:r>
            <a:r>
              <a:rPr lang="en-ID" dirty="0"/>
              <a:t>/ modal </a:t>
            </a:r>
            <a:r>
              <a:rPr lang="en-ID" dirty="0" err="1"/>
              <a:t>pendukung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/ </a:t>
            </a:r>
            <a:r>
              <a:rPr lang="en-ID" dirty="0" err="1"/>
              <a:t>pengabdian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Masyarakat. - </a:t>
            </a:r>
            <a:r>
              <a:rPr lang="en-ID" dirty="0" err="1"/>
              <a:t>Foto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- </a:t>
            </a:r>
            <a:r>
              <a:rPr lang="en-ID" dirty="0" err="1"/>
              <a:t>Berita</a:t>
            </a:r>
            <a:r>
              <a:rPr lang="en-ID" dirty="0"/>
              <a:t> acara </a:t>
            </a:r>
            <a:r>
              <a:rPr lang="en-ID" dirty="0" err="1"/>
              <a:t>serat</a:t>
            </a:r>
            <a:r>
              <a:rPr lang="en-ID" dirty="0"/>
              <a:t> </a:t>
            </a:r>
            <a:r>
              <a:rPr lang="en-ID" dirty="0" err="1"/>
              <a:t>terima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PPNS (Lampiran 7-8) - Bukti </a:t>
            </a:r>
            <a:r>
              <a:rPr lang="en-ID" dirty="0" err="1"/>
              <a:t>pengisian</a:t>
            </a:r>
            <a:r>
              <a:rPr lang="en-ID" dirty="0"/>
              <a:t> formular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inventaris</a:t>
            </a:r>
            <a:r>
              <a:rPr lang="en-ID" dirty="0"/>
              <a:t>/modal pada SIMAK BNM</a:t>
            </a:r>
          </a:p>
          <a:p>
            <a:r>
              <a:rPr lang="en-ID" dirty="0" err="1"/>
              <a:t>Pertanggungjawaban</a:t>
            </a:r>
            <a:r>
              <a:rPr lang="en-ID" dirty="0"/>
              <a:t> </a:t>
            </a:r>
            <a:r>
              <a:rPr lang="en-ID" dirty="0" err="1"/>
              <a:t>pembelian</a:t>
            </a:r>
            <a:r>
              <a:rPr lang="en-ID" dirty="0"/>
              <a:t> </a:t>
            </a:r>
            <a:r>
              <a:rPr lang="en-ID" dirty="0" err="1"/>
              <a:t>konsumsi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rapat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di </a:t>
            </a:r>
            <a:r>
              <a:rPr lang="en-ID" dirty="0" err="1"/>
              <a:t>sertai</a:t>
            </a:r>
            <a:r>
              <a:rPr lang="en-ID" dirty="0"/>
              <a:t> </a:t>
            </a:r>
            <a:r>
              <a:rPr lang="en-ID" dirty="0" err="1"/>
              <a:t>Undangan</a:t>
            </a:r>
            <a:r>
              <a:rPr lang="en-ID" dirty="0"/>
              <a:t>, daftar </a:t>
            </a:r>
            <a:r>
              <a:rPr lang="en-ID" dirty="0" err="1"/>
              <a:t>hadir</a:t>
            </a:r>
            <a:r>
              <a:rPr lang="en-ID" dirty="0"/>
              <a:t>, </a:t>
            </a:r>
            <a:r>
              <a:rPr lang="en-ID" dirty="0" err="1"/>
              <a:t>notulen</a:t>
            </a:r>
            <a:r>
              <a:rPr lang="en-ID" dirty="0"/>
              <a:t> dan </a:t>
            </a:r>
            <a:r>
              <a:rPr lang="en-ID" dirty="0" err="1"/>
              <a:t>dokumentasi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209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9370-C02B-46B7-A5C7-B092E99EC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Perjalanan</a:t>
            </a:r>
            <a:r>
              <a:rPr lang="en-US" dirty="0"/>
              <a:t> Dinas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4C814-5D03-476D-8818-A2451C8DA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90805"/>
            <a:ext cx="9601200" cy="5267195"/>
          </a:xfrm>
        </p:spPr>
        <p:txBody>
          <a:bodyPr>
            <a:normAutofit fontScale="85000" lnSpcReduction="10000"/>
          </a:bodyPr>
          <a:lstStyle/>
          <a:p>
            <a:r>
              <a:rPr lang="en-ID" dirty="0" err="1"/>
              <a:t>Pertanggungjawaban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perjalanan</a:t>
            </a:r>
            <a:r>
              <a:rPr lang="en-ID" dirty="0"/>
              <a:t> </a:t>
            </a:r>
            <a:r>
              <a:rPr lang="en-ID" dirty="0" err="1"/>
              <a:t>dinas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: </a:t>
            </a:r>
          </a:p>
          <a:p>
            <a:r>
              <a:rPr lang="en-ID" dirty="0"/>
              <a:t>1. Bukti </a:t>
            </a:r>
            <a:r>
              <a:rPr lang="en-ID" dirty="0" err="1"/>
              <a:t>Pertanggungjawaban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</a:t>
            </a:r>
            <a:r>
              <a:rPr lang="en-ID" dirty="0" err="1"/>
              <a:t>perjalanan</a:t>
            </a:r>
            <a:r>
              <a:rPr lang="en-ID" dirty="0"/>
              <a:t> </a:t>
            </a:r>
            <a:r>
              <a:rPr lang="en-ID" dirty="0" err="1"/>
              <a:t>dinas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dilampirkan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: </a:t>
            </a:r>
          </a:p>
          <a:p>
            <a:r>
              <a:rPr lang="en-ID" dirty="0"/>
              <a:t>Surat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pimpinan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pejabat</a:t>
            </a:r>
            <a:r>
              <a:rPr lang="en-ID" dirty="0"/>
              <a:t> yang </a:t>
            </a:r>
            <a:r>
              <a:rPr lang="en-ID" dirty="0" err="1"/>
              <a:t>berwenang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surat</a:t>
            </a:r>
            <a:r>
              <a:rPr lang="en-ID" dirty="0"/>
              <a:t> </a:t>
            </a:r>
            <a:r>
              <a:rPr lang="en-ID" dirty="0" err="1"/>
              <a:t>perintah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</a:p>
          <a:p>
            <a:r>
              <a:rPr lang="en-ID" dirty="0" err="1"/>
              <a:t>Undangan</a:t>
            </a:r>
            <a:r>
              <a:rPr lang="en-ID" dirty="0"/>
              <a:t> (Jika </a:t>
            </a:r>
            <a:r>
              <a:rPr lang="en-ID" dirty="0" err="1"/>
              <a:t>ada</a:t>
            </a:r>
            <a:r>
              <a:rPr lang="en-ID" dirty="0"/>
              <a:t>) </a:t>
            </a:r>
          </a:p>
          <a:p>
            <a:r>
              <a:rPr lang="en-ID" dirty="0"/>
              <a:t>Surat </a:t>
            </a:r>
            <a:r>
              <a:rPr lang="en-ID" dirty="0" err="1"/>
              <a:t>Perjalanan</a:t>
            </a:r>
            <a:r>
              <a:rPr lang="en-ID" dirty="0"/>
              <a:t> Dinas</a:t>
            </a:r>
          </a:p>
          <a:p>
            <a:r>
              <a:rPr lang="en-ID" dirty="0" err="1"/>
              <a:t>Tiket</a:t>
            </a:r>
            <a:r>
              <a:rPr lang="en-ID" dirty="0"/>
              <a:t> (</a:t>
            </a:r>
            <a:r>
              <a:rPr lang="en-ID" dirty="0" err="1"/>
              <a:t>Pesawat</a:t>
            </a:r>
            <a:r>
              <a:rPr lang="en-ID" dirty="0"/>
              <a:t>, </a:t>
            </a:r>
            <a:r>
              <a:rPr lang="en-ID" dirty="0" err="1"/>
              <a:t>kereta</a:t>
            </a:r>
            <a:r>
              <a:rPr lang="en-ID" dirty="0"/>
              <a:t> </a:t>
            </a:r>
            <a:r>
              <a:rPr lang="en-ID" dirty="0" err="1"/>
              <a:t>Api</a:t>
            </a:r>
            <a:r>
              <a:rPr lang="en-ID" dirty="0"/>
              <a:t>, </a:t>
            </a:r>
            <a:r>
              <a:rPr lang="en-ID" dirty="0" err="1"/>
              <a:t>kapal</a:t>
            </a:r>
            <a:r>
              <a:rPr lang="en-ID" dirty="0"/>
              <a:t> </a:t>
            </a:r>
            <a:r>
              <a:rPr lang="en-ID" dirty="0" err="1"/>
              <a:t>laut</a:t>
            </a:r>
            <a:r>
              <a:rPr lang="en-ID" dirty="0"/>
              <a:t>, Bus) boarding pass </a:t>
            </a:r>
          </a:p>
          <a:p>
            <a:r>
              <a:rPr lang="en-ID" dirty="0" err="1"/>
              <a:t>Foto</a:t>
            </a:r>
            <a:r>
              <a:rPr lang="en-ID" dirty="0"/>
              <a:t> copy Passport (</a:t>
            </a:r>
            <a:r>
              <a:rPr lang="en-ID" dirty="0" err="1"/>
              <a:t>halaman</a:t>
            </a:r>
            <a:r>
              <a:rPr lang="en-ID" dirty="0"/>
              <a:t> </a:t>
            </a:r>
            <a:r>
              <a:rPr lang="en-ID" dirty="0" err="1"/>
              <a:t>depan</a:t>
            </a:r>
            <a:r>
              <a:rPr lang="en-ID" dirty="0"/>
              <a:t> dan </a:t>
            </a:r>
            <a:r>
              <a:rPr lang="en-ID" dirty="0" err="1"/>
              <a:t>halaman</a:t>
            </a:r>
            <a:r>
              <a:rPr lang="en-ID" dirty="0"/>
              <a:t> </a:t>
            </a:r>
            <a:r>
              <a:rPr lang="en-ID" dirty="0" err="1"/>
              <a:t>pengesahan</a:t>
            </a:r>
            <a:r>
              <a:rPr lang="en-ID" dirty="0"/>
              <a:t> </a:t>
            </a:r>
            <a:r>
              <a:rPr lang="en-ID" dirty="0" err="1"/>
              <a:t>imigrasi</a:t>
            </a:r>
            <a:r>
              <a:rPr lang="en-ID" dirty="0"/>
              <a:t>)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perjalanan</a:t>
            </a:r>
            <a:r>
              <a:rPr lang="en-ID" dirty="0"/>
              <a:t> Dinas </a:t>
            </a:r>
            <a:r>
              <a:rPr lang="en-ID" dirty="0" err="1"/>
              <a:t>Luar</a:t>
            </a:r>
            <a:r>
              <a:rPr lang="en-ID" dirty="0"/>
              <a:t> Negeri </a:t>
            </a:r>
          </a:p>
          <a:p>
            <a:r>
              <a:rPr lang="en-ID" dirty="0"/>
              <a:t>Bukti </a:t>
            </a:r>
            <a:r>
              <a:rPr lang="en-ID" dirty="0" err="1"/>
              <a:t>Penginapan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bermalam</a:t>
            </a:r>
            <a:r>
              <a:rPr lang="en-ID" dirty="0"/>
              <a:t> (</a:t>
            </a:r>
            <a:r>
              <a:rPr lang="en-ID" dirty="0" err="1"/>
              <a:t>Kwitansi</a:t>
            </a:r>
            <a:r>
              <a:rPr lang="en-ID" dirty="0"/>
              <a:t> </a:t>
            </a:r>
            <a:r>
              <a:rPr lang="en-ID" dirty="0" err="1"/>
              <a:t>penginapan,invoice</a:t>
            </a:r>
            <a:r>
              <a:rPr lang="en-ID" dirty="0"/>
              <a:t> hotel </a:t>
            </a:r>
            <a:r>
              <a:rPr lang="en-ID" dirty="0" err="1"/>
              <a:t>dll</a:t>
            </a:r>
            <a:r>
              <a:rPr lang="en-ID" dirty="0"/>
              <a:t>) </a:t>
            </a:r>
          </a:p>
          <a:p>
            <a:r>
              <a:rPr lang="en-ID" dirty="0"/>
              <a:t>Daftar </a:t>
            </a:r>
            <a:r>
              <a:rPr lang="en-ID" dirty="0" err="1"/>
              <a:t>Pengeluaran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Riil</a:t>
            </a:r>
            <a:r>
              <a:rPr lang="en-ID" dirty="0"/>
              <a:t>,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mempertanggungjawabkan</a:t>
            </a:r>
            <a:r>
              <a:rPr lang="en-ID" dirty="0"/>
              <a:t> </a:t>
            </a:r>
            <a:r>
              <a:rPr lang="en-ID" dirty="0" err="1"/>
              <a:t>bukti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dilampirkan</a:t>
            </a:r>
            <a:r>
              <a:rPr lang="en-ID" dirty="0"/>
              <a:t> dan di </a:t>
            </a:r>
            <a:r>
              <a:rPr lang="en-ID" dirty="0" err="1"/>
              <a:t>tandatangani</a:t>
            </a:r>
            <a:r>
              <a:rPr lang="en-ID" dirty="0"/>
              <a:t> oleh yang </a:t>
            </a:r>
            <a:r>
              <a:rPr lang="en-ID" dirty="0" err="1"/>
              <a:t>bersangkutan</a:t>
            </a:r>
            <a:r>
              <a:rPr lang="en-ID" dirty="0"/>
              <a:t> dan </a:t>
            </a:r>
            <a:r>
              <a:rPr lang="en-ID" dirty="0" err="1"/>
              <a:t>diketahui</a:t>
            </a:r>
            <a:r>
              <a:rPr lang="en-ID" dirty="0"/>
              <a:t> oleh </a:t>
            </a:r>
            <a:r>
              <a:rPr lang="en-ID" dirty="0" err="1"/>
              <a:t>Ketua</a:t>
            </a:r>
            <a:r>
              <a:rPr lang="en-ID" dirty="0"/>
              <a:t> </a:t>
            </a:r>
            <a:r>
              <a:rPr lang="en-ID" dirty="0" err="1"/>
              <a:t>peneliti</a:t>
            </a:r>
            <a:r>
              <a:rPr lang="en-ID" dirty="0"/>
              <a:t> / </a:t>
            </a:r>
            <a:r>
              <a:rPr lang="en-ID" dirty="0" err="1"/>
              <a:t>Pengabdi</a:t>
            </a:r>
            <a:endParaRPr lang="en-ID" dirty="0"/>
          </a:p>
          <a:p>
            <a:r>
              <a:rPr lang="en-ID" dirty="0" err="1"/>
              <a:t>Kwitansi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perjalanan</a:t>
            </a:r>
            <a:r>
              <a:rPr lang="en-ID" dirty="0"/>
              <a:t> </a:t>
            </a:r>
            <a:r>
              <a:rPr lang="en-ID" dirty="0" err="1"/>
              <a:t>dinas</a:t>
            </a:r>
            <a:r>
              <a:rPr lang="en-ID" dirty="0"/>
              <a:t> yang </a:t>
            </a:r>
            <a:r>
              <a:rPr lang="en-ID" dirty="0" err="1"/>
              <a:t>termuat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rincian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perjalanan</a:t>
            </a:r>
            <a:r>
              <a:rPr lang="en-ID" dirty="0"/>
              <a:t> </a:t>
            </a:r>
            <a:r>
              <a:rPr lang="en-ID" dirty="0" err="1"/>
              <a:t>dinas</a:t>
            </a:r>
            <a:r>
              <a:rPr lang="en-ID" dirty="0"/>
              <a:t> di </a:t>
            </a:r>
            <a:r>
              <a:rPr lang="en-ID" dirty="0" err="1"/>
              <a:t>tandatangani</a:t>
            </a:r>
            <a:r>
              <a:rPr lang="en-ID" dirty="0"/>
              <a:t> oleh yang </a:t>
            </a:r>
            <a:r>
              <a:rPr lang="en-ID" dirty="0" err="1"/>
              <a:t>bersangkutan</a:t>
            </a:r>
            <a:r>
              <a:rPr lang="en-ID" dirty="0"/>
              <a:t> dan </a:t>
            </a:r>
            <a:r>
              <a:rPr lang="en-ID" dirty="0" err="1"/>
              <a:t>diketahui</a:t>
            </a:r>
            <a:r>
              <a:rPr lang="en-ID" dirty="0"/>
              <a:t> oleh </a:t>
            </a:r>
            <a:r>
              <a:rPr lang="en-ID" dirty="0" err="1"/>
              <a:t>ketua</a:t>
            </a:r>
            <a:r>
              <a:rPr lang="en-ID" dirty="0"/>
              <a:t> </a:t>
            </a:r>
            <a:r>
              <a:rPr lang="en-ID" dirty="0" err="1"/>
              <a:t>Peneliti</a:t>
            </a:r>
            <a:r>
              <a:rPr lang="en-ID" dirty="0"/>
              <a:t>/</a:t>
            </a:r>
            <a:r>
              <a:rPr lang="en-ID" dirty="0" err="1"/>
              <a:t>Pengabdi</a:t>
            </a:r>
            <a:endParaRPr lang="en-ID" dirty="0"/>
          </a:p>
          <a:p>
            <a:r>
              <a:rPr lang="en-ID" dirty="0" err="1"/>
              <a:t>Swafoto</a:t>
            </a:r>
            <a:r>
              <a:rPr lang="en-ID" dirty="0"/>
              <a:t> / </a:t>
            </a:r>
            <a:r>
              <a:rPr lang="en-ID" dirty="0" err="1"/>
              <a:t>foto</a:t>
            </a:r>
            <a:r>
              <a:rPr lang="en-ID" dirty="0"/>
              <a:t> Bersama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latar</a:t>
            </a:r>
            <a:r>
              <a:rPr lang="en-ID" dirty="0"/>
              <a:t> </a:t>
            </a:r>
            <a:r>
              <a:rPr lang="en-ID" dirty="0" err="1"/>
              <a:t>belakang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kegiatan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3629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9370-C02B-46B7-A5C7-B092E99EC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4C814-5D03-476D-8818-A2451C8DA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perjalanan</a:t>
            </a:r>
            <a:r>
              <a:rPr lang="en-ID" dirty="0"/>
              <a:t> </a:t>
            </a:r>
            <a:r>
              <a:rPr lang="en-ID" dirty="0" err="1"/>
              <a:t>dinas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mengunakan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penginapan</a:t>
            </a:r>
            <a:r>
              <a:rPr lang="en-ID" dirty="0"/>
              <a:t>, </a:t>
            </a:r>
            <a:r>
              <a:rPr lang="en-ID" dirty="0" err="1"/>
              <a:t>berlaku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: </a:t>
            </a:r>
          </a:p>
          <a:p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penginapan</a:t>
            </a:r>
            <a:r>
              <a:rPr lang="en-ID" dirty="0"/>
              <a:t> </a:t>
            </a:r>
            <a:r>
              <a:rPr lang="en-ID" dirty="0" err="1"/>
              <a:t>sebesar</a:t>
            </a:r>
            <a:r>
              <a:rPr lang="en-ID" dirty="0"/>
              <a:t> 30%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tarif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(SBU) </a:t>
            </a:r>
            <a:r>
              <a:rPr lang="en-ID" dirty="0" err="1"/>
              <a:t>kota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. </a:t>
            </a:r>
          </a:p>
          <a:p>
            <a:r>
              <a:rPr lang="en-ID" dirty="0"/>
              <a:t>3. </a:t>
            </a:r>
            <a:r>
              <a:rPr lang="en-ID" dirty="0" err="1"/>
              <a:t>Pertanggungjawaban</a:t>
            </a:r>
            <a:r>
              <a:rPr lang="en-ID" dirty="0"/>
              <a:t> </a:t>
            </a:r>
            <a:r>
              <a:rPr lang="en-ID" dirty="0" err="1"/>
              <a:t>perjalanan</a:t>
            </a:r>
            <a:r>
              <a:rPr lang="en-ID" dirty="0"/>
              <a:t> Dinas </a:t>
            </a:r>
            <a:r>
              <a:rPr lang="en-ID" dirty="0" err="1"/>
              <a:t>Narasumber</a:t>
            </a:r>
            <a:r>
              <a:rPr lang="en-ID" dirty="0"/>
              <a:t> </a:t>
            </a:r>
            <a:r>
              <a:rPr lang="en-ID" dirty="0" err="1"/>
              <a:t>Luar</a:t>
            </a:r>
            <a:r>
              <a:rPr lang="en-ID" dirty="0"/>
              <a:t> Negeri Boarding Pass </a:t>
            </a:r>
          </a:p>
          <a:p>
            <a:r>
              <a:rPr lang="en-ID" dirty="0"/>
              <a:t> Passport cap </a:t>
            </a:r>
            <a:r>
              <a:rPr lang="en-ID" dirty="0" err="1"/>
              <a:t>imigrasi</a:t>
            </a:r>
            <a:r>
              <a:rPr lang="en-ID" dirty="0"/>
              <a:t> </a:t>
            </a:r>
            <a:r>
              <a:rPr lang="en-ID" dirty="0" err="1"/>
              <a:t>kedatangan</a:t>
            </a:r>
            <a:r>
              <a:rPr lang="en-ID" dirty="0"/>
              <a:t> </a:t>
            </a:r>
          </a:p>
          <a:p>
            <a:r>
              <a:rPr lang="en-ID" dirty="0"/>
              <a:t>Surat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intansi</a:t>
            </a:r>
            <a:r>
              <a:rPr lang="en-ID" dirty="0"/>
              <a:t> </a:t>
            </a:r>
          </a:p>
          <a:p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dilampiri</a:t>
            </a:r>
            <a:r>
              <a:rPr lang="en-ID" dirty="0"/>
              <a:t> Rundown, CV, </a:t>
            </a:r>
            <a:r>
              <a:rPr lang="en-ID" dirty="0" err="1"/>
              <a:t>Foto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, </a:t>
            </a:r>
            <a:r>
              <a:rPr lang="en-ID" dirty="0" err="1"/>
              <a:t>Materi</a:t>
            </a:r>
            <a:r>
              <a:rPr lang="en-ID" dirty="0"/>
              <a:t>. </a:t>
            </a:r>
          </a:p>
          <a:p>
            <a:r>
              <a:rPr lang="en-ID" dirty="0"/>
              <a:t>Tarif </a:t>
            </a:r>
            <a:r>
              <a:rPr lang="en-ID" dirty="0" err="1"/>
              <a:t>Perjalanan</a:t>
            </a:r>
            <a:r>
              <a:rPr lang="en-ID" dirty="0"/>
              <a:t> </a:t>
            </a:r>
            <a:r>
              <a:rPr lang="en-ID" dirty="0" err="1"/>
              <a:t>dinas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(SBU) yang </a:t>
            </a:r>
            <a:r>
              <a:rPr lang="en-ID" dirty="0" err="1"/>
              <a:t>berlaku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20056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9370-C02B-46B7-A5C7-B092E99EC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4C814-5D03-476D-8818-A2451C8DA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5623413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{A7BA2677-DDA8-4BBF-BA44-CB6B5A739B2A}tf10001105</Template>
  <TotalTime>266</TotalTime>
  <Words>2245</Words>
  <Application>Microsoft Macintosh PowerPoint</Application>
  <PresentationFormat>Widescreen</PresentationFormat>
  <Paragraphs>266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Cambria</vt:lpstr>
      <vt:lpstr>docs-Roboto</vt:lpstr>
      <vt:lpstr>Franklin Gothic Book</vt:lpstr>
      <vt:lpstr>Symbol</vt:lpstr>
      <vt:lpstr>Crop</vt:lpstr>
      <vt:lpstr>Workshop Tata Kelola Penelitian dan Pengabdian kepada Masyarakat</vt:lpstr>
      <vt:lpstr>PowerPoint Presentation</vt:lpstr>
      <vt:lpstr>Tata cara Pertanggungjawaban Honoarium Penelitian / Pengabdian Kepada Masyarakat</vt:lpstr>
      <vt:lpstr>Pembelian Barang/Jasa oleh Peneliti</vt:lpstr>
      <vt:lpstr>PowerPoint Presentation</vt:lpstr>
      <vt:lpstr>PowerPoint Presentation</vt:lpstr>
      <vt:lpstr>Perjalanan Dinas</vt:lpstr>
      <vt:lpstr>PowerPoint Presentation</vt:lpstr>
      <vt:lpstr>PowerPoint Presentation</vt:lpstr>
      <vt:lpstr>PowerPoint Presentation</vt:lpstr>
      <vt:lpstr>2. Perpajakan : PPh 21</vt:lpstr>
      <vt:lpstr>2. Perpajakan : PPh 22</vt:lpstr>
      <vt:lpstr>2. Perpajakan : PPh 23</vt:lpstr>
      <vt:lpstr>2. Perpajakan : PPh 23</vt:lpstr>
      <vt:lpstr>2. Perpajakan : Pasal 4 ayat 2</vt:lpstr>
      <vt:lpstr>2. Perpajakan : PPN</vt:lpstr>
      <vt:lpstr>Ringkasan Kewajiban  Instansi Pemerintahan</vt:lpstr>
      <vt:lpstr>Berdasarkan Komponen Kena Pajak</vt:lpstr>
      <vt:lpstr>PowerPoint Presentation</vt:lpstr>
      <vt:lpstr>PowerPoint Presentation</vt:lpstr>
      <vt:lpstr>Thank You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Oki Rifki Arissaputra</dc:creator>
  <cp:lastModifiedBy>dimasadityo365</cp:lastModifiedBy>
  <cp:revision>17</cp:revision>
  <dcterms:created xsi:type="dcterms:W3CDTF">2024-07-04T04:30:18Z</dcterms:created>
  <dcterms:modified xsi:type="dcterms:W3CDTF">2024-10-27T16:04:57Z</dcterms:modified>
</cp:coreProperties>
</file>