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86" r:id="rId3"/>
    <p:sldId id="296" r:id="rId4"/>
    <p:sldId id="287" r:id="rId5"/>
    <p:sldId id="288" r:id="rId6"/>
    <p:sldId id="289" r:id="rId7"/>
    <p:sldId id="294" r:id="rId8"/>
    <p:sldId id="290" r:id="rId9"/>
    <p:sldId id="301" r:id="rId10"/>
    <p:sldId id="291" r:id="rId11"/>
    <p:sldId id="292" r:id="rId12"/>
    <p:sldId id="293" r:id="rId13"/>
    <p:sldId id="295" r:id="rId14"/>
    <p:sldId id="299" r:id="rId15"/>
    <p:sldId id="297" r:id="rId16"/>
    <p:sldId id="300" r:id="rId17"/>
    <p:sldId id="298" r:id="rId18"/>
    <p:sldId id="302" r:id="rId19"/>
    <p:sldId id="303" r:id="rId20"/>
    <p:sldId id="30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5EE46A-145F-42D5-89F7-F0AA0AB47091}" type="doc">
      <dgm:prSet loTypeId="urn:microsoft.com/office/officeart/2005/8/layout/radial1" loCatId="relationship" qsTypeId="urn:microsoft.com/office/officeart/2005/8/quickstyle/simple1" qsCatId="simple" csTypeId="urn:microsoft.com/office/officeart/2005/8/colors/accent6_2" csCatId="accent6" phldr="1"/>
      <dgm:spPr/>
      <dgm:t>
        <a:bodyPr/>
        <a:lstStyle/>
        <a:p>
          <a:endParaRPr lang="en-US"/>
        </a:p>
      </dgm:t>
    </dgm:pt>
    <dgm:pt modelId="{509F3F0D-B2CD-43FC-8E6D-3FA78622521F}">
      <dgm:prSet phldrT="[Text]"/>
      <dgm:spPr>
        <a:solidFill>
          <a:srgbClr val="00B050"/>
        </a:solidFill>
      </dgm:spPr>
      <dgm:t>
        <a:bodyPr/>
        <a:lstStyle/>
        <a:p>
          <a:r>
            <a:rPr lang="en-US" b="1" dirty="0" smtClean="0">
              <a:solidFill>
                <a:schemeClr val="tx1"/>
              </a:solidFill>
            </a:rPr>
            <a:t>TEMA PRIORITAS</a:t>
          </a:r>
          <a:endParaRPr lang="en-US" b="1" dirty="0">
            <a:solidFill>
              <a:schemeClr val="tx1"/>
            </a:solidFill>
          </a:endParaRPr>
        </a:p>
      </dgm:t>
    </dgm:pt>
    <dgm:pt modelId="{A9AC2536-FC07-4A8F-A8DE-EF5ACE26ADBA}" type="parTrans" cxnId="{9CC7ED5F-B201-437F-AF24-60625B5BC17E}">
      <dgm:prSet/>
      <dgm:spPr/>
      <dgm:t>
        <a:bodyPr/>
        <a:lstStyle/>
        <a:p>
          <a:endParaRPr lang="en-US" b="1">
            <a:solidFill>
              <a:schemeClr val="tx1"/>
            </a:solidFill>
          </a:endParaRPr>
        </a:p>
      </dgm:t>
    </dgm:pt>
    <dgm:pt modelId="{DD6E61F2-D241-47A4-B88B-9D5C61178962}" type="sibTrans" cxnId="{9CC7ED5F-B201-437F-AF24-60625B5BC17E}">
      <dgm:prSet/>
      <dgm:spPr/>
      <dgm:t>
        <a:bodyPr/>
        <a:lstStyle/>
        <a:p>
          <a:endParaRPr lang="en-US" b="1">
            <a:solidFill>
              <a:schemeClr val="tx1"/>
            </a:solidFill>
          </a:endParaRPr>
        </a:p>
      </dgm:t>
    </dgm:pt>
    <dgm:pt modelId="{3CFAB8C6-E9C7-4A04-ACD7-3FDE0BEFFC5D}">
      <dgm:prSet phldrT="[Text]" custT="1"/>
      <dgm:spPr/>
      <dgm:t>
        <a:bodyPr/>
        <a:lstStyle/>
        <a:p>
          <a:pPr>
            <a:lnSpc>
              <a:spcPct val="100000"/>
            </a:lnSpc>
            <a:spcAft>
              <a:spcPts val="0"/>
            </a:spcAft>
          </a:pPr>
          <a:endParaRPr lang="en-US" sz="1600" b="1" dirty="0" smtClean="0">
            <a:solidFill>
              <a:schemeClr val="tx1"/>
            </a:solidFill>
          </a:endParaRPr>
        </a:p>
        <a:p>
          <a:pPr>
            <a:lnSpc>
              <a:spcPct val="100000"/>
            </a:lnSpc>
            <a:spcAft>
              <a:spcPts val="0"/>
            </a:spcAft>
          </a:pPr>
          <a:r>
            <a:rPr lang="en-US" sz="1600" b="1" dirty="0" smtClean="0">
              <a:solidFill>
                <a:schemeClr val="tx1"/>
              </a:solidFill>
            </a:rPr>
            <a:t>GAMBARAN UMUM</a:t>
          </a:r>
        </a:p>
        <a:p>
          <a:pPr>
            <a:lnSpc>
              <a:spcPct val="100000"/>
            </a:lnSpc>
            <a:spcAft>
              <a:spcPts val="0"/>
            </a:spcAft>
          </a:pPr>
          <a:r>
            <a:rPr lang="en-US" altLang="ko-KR" sz="1400" b="1" dirty="0" smtClean="0">
              <a:solidFill>
                <a:schemeClr val="bg1"/>
              </a:solidFill>
              <a:cs typeface="Arial" pitchFamily="34" charset="0"/>
            </a:rPr>
            <a:t>1. </a:t>
          </a:r>
          <a:r>
            <a:rPr lang="en-US" altLang="ko-KR" sz="1400" b="1" dirty="0" err="1" smtClean="0">
              <a:solidFill>
                <a:schemeClr val="bg1"/>
              </a:solidFill>
              <a:cs typeface="Arial" pitchFamily="34" charset="0"/>
            </a:rPr>
            <a:t>Geografi</a:t>
          </a:r>
          <a:endParaRPr lang="en-US" altLang="ko-KR" sz="1400" b="1" dirty="0" smtClean="0">
            <a:solidFill>
              <a:schemeClr val="bg1"/>
            </a:solidFill>
            <a:cs typeface="Arial" pitchFamily="34" charset="0"/>
          </a:endParaRPr>
        </a:p>
        <a:p>
          <a:pPr>
            <a:lnSpc>
              <a:spcPct val="100000"/>
            </a:lnSpc>
            <a:spcAft>
              <a:spcPts val="0"/>
            </a:spcAft>
          </a:pPr>
          <a:r>
            <a:rPr lang="en-US" altLang="ko-KR" sz="1400" b="1" dirty="0" smtClean="0">
              <a:solidFill>
                <a:schemeClr val="bg1"/>
              </a:solidFill>
              <a:cs typeface="Arial" pitchFamily="34" charset="0"/>
            </a:rPr>
            <a:t>2. </a:t>
          </a:r>
          <a:r>
            <a:rPr lang="en-US" altLang="ko-KR" sz="1400" b="1" dirty="0" err="1" smtClean="0">
              <a:solidFill>
                <a:schemeClr val="bg1"/>
              </a:solidFill>
              <a:cs typeface="Arial" pitchFamily="34" charset="0"/>
            </a:rPr>
            <a:t>Kependudukan</a:t>
          </a:r>
          <a:endParaRPr lang="en-US" altLang="ko-KR" sz="1400" b="1" dirty="0" smtClean="0">
            <a:solidFill>
              <a:schemeClr val="bg1"/>
            </a:solidFill>
            <a:cs typeface="Arial" pitchFamily="34" charset="0"/>
          </a:endParaRPr>
        </a:p>
        <a:p>
          <a:pPr>
            <a:lnSpc>
              <a:spcPct val="100000"/>
            </a:lnSpc>
            <a:spcAft>
              <a:spcPts val="0"/>
            </a:spcAft>
          </a:pPr>
          <a:r>
            <a:rPr lang="en-US" altLang="ko-KR" sz="1400" b="1" dirty="0" smtClean="0">
              <a:solidFill>
                <a:schemeClr val="bg1"/>
              </a:solidFill>
              <a:cs typeface="Arial" pitchFamily="34" charset="0"/>
            </a:rPr>
            <a:t>3. </a:t>
          </a:r>
          <a:r>
            <a:rPr lang="en-US" altLang="ko-KR" sz="1400" b="1" dirty="0" err="1" smtClean="0">
              <a:solidFill>
                <a:schemeClr val="bg1"/>
              </a:solidFill>
              <a:cs typeface="Arial" pitchFamily="34" charset="0"/>
            </a:rPr>
            <a:t>Ketenagakerjaan</a:t>
          </a:r>
          <a:endParaRPr lang="en-US" altLang="ko-KR" sz="1400" b="1" dirty="0" smtClean="0">
            <a:solidFill>
              <a:schemeClr val="bg1"/>
            </a:solidFill>
            <a:cs typeface="Arial" pitchFamily="34" charset="0"/>
          </a:endParaRPr>
        </a:p>
        <a:p>
          <a:pPr>
            <a:lnSpc>
              <a:spcPct val="100000"/>
            </a:lnSpc>
            <a:spcAft>
              <a:spcPts val="0"/>
            </a:spcAft>
          </a:pPr>
          <a:r>
            <a:rPr lang="en-US" altLang="ko-KR" sz="1400" b="1" dirty="0" smtClean="0">
              <a:solidFill>
                <a:schemeClr val="bg1"/>
              </a:solidFill>
              <a:cs typeface="Arial" pitchFamily="34" charset="0"/>
            </a:rPr>
            <a:t>4. </a:t>
          </a:r>
          <a:r>
            <a:rPr lang="en-US" altLang="ko-KR" sz="1400" b="1" dirty="0" err="1" smtClean="0">
              <a:solidFill>
                <a:schemeClr val="bg1"/>
              </a:solidFill>
              <a:cs typeface="Arial" pitchFamily="34" charset="0"/>
            </a:rPr>
            <a:t>Kesmas</a:t>
          </a:r>
          <a:endParaRPr lang="en-US" altLang="ko-KR" sz="1400" b="1" dirty="0" smtClean="0">
            <a:solidFill>
              <a:schemeClr val="bg1"/>
            </a:solidFill>
            <a:cs typeface="Arial" pitchFamily="34" charset="0"/>
          </a:endParaRPr>
        </a:p>
        <a:p>
          <a:pPr>
            <a:lnSpc>
              <a:spcPct val="100000"/>
            </a:lnSpc>
            <a:spcAft>
              <a:spcPts val="0"/>
            </a:spcAft>
          </a:pPr>
          <a:r>
            <a:rPr lang="en-US" altLang="ko-KR" sz="1400" b="1" dirty="0" smtClean="0">
              <a:solidFill>
                <a:schemeClr val="bg1"/>
              </a:solidFill>
              <a:cs typeface="Arial" pitchFamily="34" charset="0"/>
            </a:rPr>
            <a:t>5. PUD.</a:t>
          </a:r>
          <a:endParaRPr lang="en-US" sz="1400" b="1" dirty="0">
            <a:solidFill>
              <a:schemeClr val="bg1"/>
            </a:solidFill>
          </a:endParaRPr>
        </a:p>
      </dgm:t>
    </dgm:pt>
    <dgm:pt modelId="{6D1307E1-A6D9-4018-8C44-CBB9CCF2DE20}" type="parTrans" cxnId="{A3FFC369-734F-49A7-B127-B00179EEC47F}">
      <dgm:prSet/>
      <dgm:spPr/>
      <dgm:t>
        <a:bodyPr/>
        <a:lstStyle/>
        <a:p>
          <a:endParaRPr lang="en-US" b="1">
            <a:solidFill>
              <a:schemeClr val="tx1"/>
            </a:solidFill>
          </a:endParaRPr>
        </a:p>
      </dgm:t>
    </dgm:pt>
    <dgm:pt modelId="{37880158-2134-4C26-A0FC-F38E2B6BE092}" type="sibTrans" cxnId="{A3FFC369-734F-49A7-B127-B00179EEC47F}">
      <dgm:prSet/>
      <dgm:spPr/>
      <dgm:t>
        <a:bodyPr/>
        <a:lstStyle/>
        <a:p>
          <a:endParaRPr lang="en-US" b="1">
            <a:solidFill>
              <a:schemeClr val="tx1"/>
            </a:solidFill>
          </a:endParaRPr>
        </a:p>
      </dgm:t>
    </dgm:pt>
    <dgm:pt modelId="{82E15421-78F2-4DE7-9453-A4AD1EFCB1E4}">
      <dgm:prSet phldrT="[Text]" custT="1"/>
      <dgm:spPr/>
      <dgm:t>
        <a:bodyPr/>
        <a:lstStyle/>
        <a:p>
          <a:pPr>
            <a:lnSpc>
              <a:spcPct val="100000"/>
            </a:lnSpc>
            <a:spcAft>
              <a:spcPts val="0"/>
            </a:spcAft>
          </a:pPr>
          <a:r>
            <a:rPr lang="en-US" sz="1800" b="1" dirty="0" smtClean="0">
              <a:solidFill>
                <a:schemeClr val="tx1"/>
              </a:solidFill>
            </a:rPr>
            <a:t>ISU PEMAJUAN IPTEK</a:t>
          </a:r>
          <a:endParaRPr lang="en-US" sz="2000" b="1" dirty="0" smtClean="0">
            <a:solidFill>
              <a:schemeClr val="tx1"/>
            </a:solidFill>
          </a:endParaRPr>
        </a:p>
        <a:p>
          <a:pPr>
            <a:lnSpc>
              <a:spcPct val="100000"/>
            </a:lnSpc>
            <a:spcAft>
              <a:spcPts val="0"/>
            </a:spcAft>
          </a:pPr>
          <a:r>
            <a:rPr lang="en-US" sz="1200" b="1" dirty="0" err="1" smtClean="0">
              <a:solidFill>
                <a:schemeClr val="bg1"/>
              </a:solidFill>
            </a:rPr>
            <a:t>Ra</a:t>
          </a:r>
          <a:r>
            <a:rPr lang="en-US" sz="1400" b="1" dirty="0" err="1" smtClean="0">
              <a:solidFill>
                <a:schemeClr val="bg1"/>
              </a:solidFill>
            </a:rPr>
            <a:t>ncangan</a:t>
          </a:r>
          <a:r>
            <a:rPr lang="en-US" sz="1400" b="1" dirty="0" smtClean="0">
              <a:solidFill>
                <a:schemeClr val="bg1"/>
              </a:solidFill>
            </a:rPr>
            <a:t> RPJMD  </a:t>
          </a:r>
        </a:p>
        <a:p>
          <a:pPr>
            <a:lnSpc>
              <a:spcPct val="100000"/>
            </a:lnSpc>
            <a:spcAft>
              <a:spcPts val="0"/>
            </a:spcAft>
          </a:pPr>
          <a:r>
            <a:rPr lang="en-US" sz="1400" b="1" dirty="0" smtClean="0">
              <a:solidFill>
                <a:schemeClr val="bg1"/>
              </a:solidFill>
            </a:rPr>
            <a:t>2025-2029</a:t>
          </a:r>
          <a:endParaRPr lang="en-US" sz="1400" b="1" dirty="0">
            <a:solidFill>
              <a:schemeClr val="bg1"/>
            </a:solidFill>
          </a:endParaRPr>
        </a:p>
      </dgm:t>
    </dgm:pt>
    <dgm:pt modelId="{4750CD57-ED97-4337-B726-CC042B427954}" type="parTrans" cxnId="{87F8A70C-8254-4589-826B-2326B79DB5A0}">
      <dgm:prSet/>
      <dgm:spPr/>
      <dgm:t>
        <a:bodyPr/>
        <a:lstStyle/>
        <a:p>
          <a:endParaRPr lang="en-US" b="1">
            <a:solidFill>
              <a:schemeClr val="tx1"/>
            </a:solidFill>
          </a:endParaRPr>
        </a:p>
      </dgm:t>
    </dgm:pt>
    <dgm:pt modelId="{89C055ED-06B4-40B8-92DD-2716EB05638B}" type="sibTrans" cxnId="{87F8A70C-8254-4589-826B-2326B79DB5A0}">
      <dgm:prSet/>
      <dgm:spPr/>
      <dgm:t>
        <a:bodyPr/>
        <a:lstStyle/>
        <a:p>
          <a:endParaRPr lang="en-US" b="1">
            <a:solidFill>
              <a:schemeClr val="tx1"/>
            </a:solidFill>
          </a:endParaRPr>
        </a:p>
      </dgm:t>
    </dgm:pt>
    <dgm:pt modelId="{9015C785-E504-49F8-A4A7-F3A5A2E841F1}">
      <dgm:prSet phldrT="[Text]" custT="1"/>
      <dgm:spPr/>
      <dgm:t>
        <a:bodyPr/>
        <a:lstStyle/>
        <a:p>
          <a:pPr>
            <a:lnSpc>
              <a:spcPct val="100000"/>
            </a:lnSpc>
            <a:spcAft>
              <a:spcPts val="0"/>
            </a:spcAft>
          </a:pPr>
          <a:endParaRPr lang="en-US" sz="1800" b="1" dirty="0" smtClean="0">
            <a:solidFill>
              <a:schemeClr val="tx1"/>
            </a:solidFill>
          </a:endParaRPr>
        </a:p>
        <a:p>
          <a:pPr>
            <a:lnSpc>
              <a:spcPct val="100000"/>
            </a:lnSpc>
            <a:spcAft>
              <a:spcPts val="0"/>
            </a:spcAft>
          </a:pPr>
          <a:r>
            <a:rPr lang="en-US" sz="1800" b="1" dirty="0" smtClean="0">
              <a:solidFill>
                <a:schemeClr val="tx1"/>
              </a:solidFill>
            </a:rPr>
            <a:t>DAYA SAING DAERAH</a:t>
          </a:r>
        </a:p>
        <a:p>
          <a:pPr>
            <a:lnSpc>
              <a:spcPct val="100000"/>
            </a:lnSpc>
            <a:spcAft>
              <a:spcPts val="0"/>
            </a:spcAft>
          </a:pPr>
          <a:r>
            <a:rPr lang="en-US" sz="1800" b="1" dirty="0" smtClean="0">
              <a:solidFill>
                <a:schemeClr val="tx1"/>
              </a:solidFill>
            </a:rPr>
            <a:t>(IDSD)</a:t>
          </a:r>
        </a:p>
        <a:p>
          <a:pPr>
            <a:lnSpc>
              <a:spcPct val="100000"/>
            </a:lnSpc>
            <a:spcAft>
              <a:spcPts val="0"/>
            </a:spcAft>
          </a:pPr>
          <a:r>
            <a:rPr lang="en-US" sz="1600" b="1" dirty="0" smtClean="0">
              <a:solidFill>
                <a:schemeClr val="bg1"/>
              </a:solidFill>
            </a:rPr>
            <a:t>- 4 </a:t>
          </a:r>
          <a:r>
            <a:rPr lang="en-US" sz="1600" b="1" dirty="0" err="1" smtClean="0">
              <a:solidFill>
                <a:schemeClr val="bg1"/>
              </a:solidFill>
            </a:rPr>
            <a:t>Aspek</a:t>
          </a:r>
          <a:endParaRPr lang="en-US" sz="1600" b="1" dirty="0" smtClean="0">
            <a:solidFill>
              <a:schemeClr val="bg1"/>
            </a:solidFill>
          </a:endParaRPr>
        </a:p>
        <a:p>
          <a:pPr>
            <a:lnSpc>
              <a:spcPct val="100000"/>
            </a:lnSpc>
            <a:spcAft>
              <a:spcPts val="0"/>
            </a:spcAft>
          </a:pPr>
          <a:r>
            <a:rPr lang="en-US" sz="1600" b="1" dirty="0" smtClean="0">
              <a:solidFill>
                <a:schemeClr val="bg1"/>
              </a:solidFill>
            </a:rPr>
            <a:t>- 12 </a:t>
          </a:r>
          <a:r>
            <a:rPr lang="en-US" sz="1600" b="1" dirty="0" err="1" smtClean="0">
              <a:solidFill>
                <a:schemeClr val="bg1"/>
              </a:solidFill>
            </a:rPr>
            <a:t>Pilar</a:t>
          </a:r>
          <a:endParaRPr lang="en-US" sz="1600" b="1" dirty="0">
            <a:solidFill>
              <a:schemeClr val="bg1"/>
            </a:solidFill>
          </a:endParaRPr>
        </a:p>
      </dgm:t>
    </dgm:pt>
    <dgm:pt modelId="{10FC37DC-2EA3-43CB-968F-DF53B4211C99}" type="parTrans" cxnId="{4ACE1BFE-B93A-443D-B76B-6E806B6C3F82}">
      <dgm:prSet/>
      <dgm:spPr/>
      <dgm:t>
        <a:bodyPr/>
        <a:lstStyle/>
        <a:p>
          <a:endParaRPr lang="en-US" b="1">
            <a:solidFill>
              <a:schemeClr val="tx1"/>
            </a:solidFill>
          </a:endParaRPr>
        </a:p>
      </dgm:t>
    </dgm:pt>
    <dgm:pt modelId="{88B35B1A-7491-4E94-BC1F-0418C6C39A14}" type="sibTrans" cxnId="{4ACE1BFE-B93A-443D-B76B-6E806B6C3F82}">
      <dgm:prSet/>
      <dgm:spPr/>
      <dgm:t>
        <a:bodyPr/>
        <a:lstStyle/>
        <a:p>
          <a:endParaRPr lang="en-US" b="1">
            <a:solidFill>
              <a:schemeClr val="tx1"/>
            </a:solidFill>
          </a:endParaRPr>
        </a:p>
      </dgm:t>
    </dgm:pt>
    <dgm:pt modelId="{D19A9EF9-A243-4E7D-934D-8EAB5A5D154C}">
      <dgm:prSet phldrT="[Text]" custT="1"/>
      <dgm:spPr/>
      <dgm:t>
        <a:bodyPr/>
        <a:lstStyle/>
        <a:p>
          <a:pPr>
            <a:lnSpc>
              <a:spcPct val="100000"/>
            </a:lnSpc>
            <a:spcAft>
              <a:spcPts val="0"/>
            </a:spcAft>
          </a:pPr>
          <a:r>
            <a:rPr lang="en-US" sz="1800" b="1" dirty="0" smtClean="0">
              <a:solidFill>
                <a:schemeClr val="tx1"/>
              </a:solidFill>
            </a:rPr>
            <a:t>GAMBARAN RIDA</a:t>
          </a:r>
        </a:p>
        <a:p>
          <a:pPr>
            <a:lnSpc>
              <a:spcPct val="100000"/>
            </a:lnSpc>
            <a:spcAft>
              <a:spcPts val="0"/>
            </a:spcAft>
          </a:pPr>
          <a:r>
            <a:rPr lang="en-US" sz="1400" b="1" dirty="0" smtClean="0">
              <a:solidFill>
                <a:schemeClr val="bg1"/>
              </a:solidFill>
            </a:rPr>
            <a:t>1.</a:t>
          </a:r>
          <a:r>
            <a:rPr lang="en-US" sz="1400" b="1" dirty="0" smtClean="0">
              <a:solidFill>
                <a:schemeClr val="tx1"/>
              </a:solidFill>
            </a:rPr>
            <a:t> </a:t>
          </a:r>
          <a:r>
            <a:rPr lang="en-US" sz="1400" b="1" dirty="0" err="1" smtClean="0">
              <a:solidFill>
                <a:schemeClr val="bg1"/>
              </a:solidFill>
            </a:rPr>
            <a:t>Kelembagaan</a:t>
          </a:r>
          <a:r>
            <a:rPr lang="en-US" sz="1400" b="1" dirty="0" smtClean="0">
              <a:solidFill>
                <a:schemeClr val="bg1"/>
              </a:solidFill>
            </a:rPr>
            <a:t> </a:t>
          </a:r>
        </a:p>
        <a:p>
          <a:pPr>
            <a:lnSpc>
              <a:spcPct val="100000"/>
            </a:lnSpc>
            <a:spcAft>
              <a:spcPts val="0"/>
            </a:spcAft>
          </a:pPr>
          <a:r>
            <a:rPr lang="en-US" sz="1400" b="1" dirty="0" smtClean="0">
              <a:solidFill>
                <a:schemeClr val="bg1"/>
              </a:solidFill>
            </a:rPr>
            <a:t>2. </a:t>
          </a:r>
          <a:r>
            <a:rPr lang="en-US" sz="1400" b="1" dirty="0" err="1" smtClean="0">
              <a:solidFill>
                <a:schemeClr val="bg1"/>
              </a:solidFill>
            </a:rPr>
            <a:t>Kemapuan</a:t>
          </a:r>
          <a:r>
            <a:rPr lang="en-US" sz="1400" b="1" dirty="0" smtClean="0">
              <a:solidFill>
                <a:schemeClr val="bg1"/>
              </a:solidFill>
            </a:rPr>
            <a:t> </a:t>
          </a:r>
          <a:r>
            <a:rPr lang="en-US" sz="1400" b="1" dirty="0" err="1" smtClean="0">
              <a:solidFill>
                <a:schemeClr val="bg1"/>
              </a:solidFill>
            </a:rPr>
            <a:t>kajian</a:t>
          </a:r>
          <a:endParaRPr lang="en-US" sz="1400" b="1" dirty="0" smtClean="0">
            <a:solidFill>
              <a:schemeClr val="bg1"/>
            </a:solidFill>
          </a:endParaRPr>
        </a:p>
        <a:p>
          <a:pPr>
            <a:lnSpc>
              <a:spcPct val="100000"/>
            </a:lnSpc>
            <a:spcAft>
              <a:spcPts val="0"/>
            </a:spcAft>
          </a:pPr>
          <a:r>
            <a:rPr lang="en-US" sz="1400" b="1" dirty="0" smtClean="0">
              <a:solidFill>
                <a:schemeClr val="bg1"/>
              </a:solidFill>
            </a:rPr>
            <a:t>3. </a:t>
          </a:r>
          <a:r>
            <a:rPr lang="en-US" sz="1400" b="1" dirty="0" err="1" smtClean="0">
              <a:solidFill>
                <a:schemeClr val="bg1"/>
              </a:solidFill>
            </a:rPr>
            <a:t>Pemanfaatan</a:t>
          </a:r>
          <a:r>
            <a:rPr lang="en-US" sz="1400" b="1" dirty="0" smtClean="0">
              <a:solidFill>
                <a:schemeClr val="bg1"/>
              </a:solidFill>
            </a:rPr>
            <a:t> </a:t>
          </a:r>
          <a:r>
            <a:rPr lang="en-US" sz="1400" b="1" dirty="0" err="1" smtClean="0">
              <a:solidFill>
                <a:schemeClr val="bg1"/>
              </a:solidFill>
            </a:rPr>
            <a:t>kajian</a:t>
          </a:r>
          <a:r>
            <a:rPr lang="en-US" sz="1400" b="1" dirty="0" smtClean="0">
              <a:solidFill>
                <a:schemeClr val="bg1"/>
              </a:solidFill>
            </a:rPr>
            <a:t> </a:t>
          </a:r>
        </a:p>
        <a:p>
          <a:pPr>
            <a:lnSpc>
              <a:spcPct val="100000"/>
            </a:lnSpc>
            <a:spcAft>
              <a:spcPts val="0"/>
            </a:spcAft>
          </a:pPr>
          <a:r>
            <a:rPr lang="en-US" sz="1400" b="1" dirty="0" smtClean="0">
              <a:solidFill>
                <a:schemeClr val="bg1"/>
              </a:solidFill>
            </a:rPr>
            <a:t>4. </a:t>
          </a:r>
          <a:r>
            <a:rPr lang="en-US" sz="1400" b="1" dirty="0" err="1" smtClean="0">
              <a:solidFill>
                <a:schemeClr val="bg1"/>
              </a:solidFill>
            </a:rPr>
            <a:t>Permasalahan</a:t>
          </a:r>
          <a:r>
            <a:rPr lang="en-US" sz="1400" b="1" dirty="0" smtClean="0">
              <a:solidFill>
                <a:schemeClr val="bg1"/>
              </a:solidFill>
            </a:rPr>
            <a:t> </a:t>
          </a:r>
          <a:r>
            <a:rPr lang="en-US" sz="1400" b="1" dirty="0" err="1" smtClean="0">
              <a:solidFill>
                <a:schemeClr val="bg1"/>
              </a:solidFill>
            </a:rPr>
            <a:t>daerah</a:t>
          </a:r>
          <a:endParaRPr lang="en-US" sz="1400" b="1" dirty="0">
            <a:solidFill>
              <a:schemeClr val="bg1"/>
            </a:solidFill>
          </a:endParaRPr>
        </a:p>
      </dgm:t>
    </dgm:pt>
    <dgm:pt modelId="{56500406-D0B2-4EC8-B9E4-31F6B07B9A36}" type="parTrans" cxnId="{6688740A-1349-4201-8393-20D0A3EFDC4A}">
      <dgm:prSet/>
      <dgm:spPr/>
      <dgm:t>
        <a:bodyPr/>
        <a:lstStyle/>
        <a:p>
          <a:endParaRPr lang="en-US" b="1">
            <a:solidFill>
              <a:schemeClr val="tx1"/>
            </a:solidFill>
          </a:endParaRPr>
        </a:p>
      </dgm:t>
    </dgm:pt>
    <dgm:pt modelId="{621F378F-9F1E-49A3-982C-3EA216E81AB2}" type="sibTrans" cxnId="{6688740A-1349-4201-8393-20D0A3EFDC4A}">
      <dgm:prSet/>
      <dgm:spPr/>
      <dgm:t>
        <a:bodyPr/>
        <a:lstStyle/>
        <a:p>
          <a:endParaRPr lang="en-US" b="1">
            <a:solidFill>
              <a:schemeClr val="tx1"/>
            </a:solidFill>
          </a:endParaRPr>
        </a:p>
      </dgm:t>
    </dgm:pt>
    <dgm:pt modelId="{1091A664-A23E-43B8-9CBE-DDFD427C5175}" type="pres">
      <dgm:prSet presAssocID="{635EE46A-145F-42D5-89F7-F0AA0AB47091}" presName="cycle" presStyleCnt="0">
        <dgm:presLayoutVars>
          <dgm:chMax val="1"/>
          <dgm:dir/>
          <dgm:animLvl val="ctr"/>
          <dgm:resizeHandles val="exact"/>
        </dgm:presLayoutVars>
      </dgm:prSet>
      <dgm:spPr/>
      <dgm:t>
        <a:bodyPr/>
        <a:lstStyle/>
        <a:p>
          <a:endParaRPr lang="en-US"/>
        </a:p>
      </dgm:t>
    </dgm:pt>
    <dgm:pt modelId="{5B04ED5C-8CC2-4E7E-B35A-0E159893ADD1}" type="pres">
      <dgm:prSet presAssocID="{509F3F0D-B2CD-43FC-8E6D-3FA78622521F}" presName="centerShape" presStyleLbl="node0" presStyleIdx="0" presStyleCnt="1" custLinFactNeighborX="1283"/>
      <dgm:spPr/>
      <dgm:t>
        <a:bodyPr/>
        <a:lstStyle/>
        <a:p>
          <a:endParaRPr lang="en-US"/>
        </a:p>
      </dgm:t>
    </dgm:pt>
    <dgm:pt modelId="{12305D6E-729B-42F6-B5FD-1A8279FCFB36}" type="pres">
      <dgm:prSet presAssocID="{6D1307E1-A6D9-4018-8C44-CBB9CCF2DE20}" presName="Name9" presStyleLbl="parChTrans1D2" presStyleIdx="0" presStyleCnt="4"/>
      <dgm:spPr/>
      <dgm:t>
        <a:bodyPr/>
        <a:lstStyle/>
        <a:p>
          <a:endParaRPr lang="en-US"/>
        </a:p>
      </dgm:t>
    </dgm:pt>
    <dgm:pt modelId="{30FC4E0F-4B7B-437B-A6F4-D74159E1630F}" type="pres">
      <dgm:prSet presAssocID="{6D1307E1-A6D9-4018-8C44-CBB9CCF2DE20}" presName="connTx" presStyleLbl="parChTrans1D2" presStyleIdx="0" presStyleCnt="4"/>
      <dgm:spPr/>
      <dgm:t>
        <a:bodyPr/>
        <a:lstStyle/>
        <a:p>
          <a:endParaRPr lang="en-US"/>
        </a:p>
      </dgm:t>
    </dgm:pt>
    <dgm:pt modelId="{C00CB193-0F45-4ED2-8288-81EC243483EB}" type="pres">
      <dgm:prSet presAssocID="{3CFAB8C6-E9C7-4A04-ACD7-3FDE0BEFFC5D}" presName="node" presStyleLbl="node1" presStyleIdx="0" presStyleCnt="4" custScaleX="194872" custScaleY="133100" custRadScaleRad="84547">
        <dgm:presLayoutVars>
          <dgm:bulletEnabled val="1"/>
        </dgm:presLayoutVars>
      </dgm:prSet>
      <dgm:spPr/>
      <dgm:t>
        <a:bodyPr/>
        <a:lstStyle/>
        <a:p>
          <a:endParaRPr lang="en-US"/>
        </a:p>
      </dgm:t>
    </dgm:pt>
    <dgm:pt modelId="{371EB363-C2AA-4AB6-A96E-74018CC5F760}" type="pres">
      <dgm:prSet presAssocID="{4750CD57-ED97-4337-B726-CC042B427954}" presName="Name9" presStyleLbl="parChTrans1D2" presStyleIdx="1" presStyleCnt="4"/>
      <dgm:spPr/>
      <dgm:t>
        <a:bodyPr/>
        <a:lstStyle/>
        <a:p>
          <a:endParaRPr lang="en-US"/>
        </a:p>
      </dgm:t>
    </dgm:pt>
    <dgm:pt modelId="{9068C861-3B5A-4DED-8DFD-331259C2CCE1}" type="pres">
      <dgm:prSet presAssocID="{4750CD57-ED97-4337-B726-CC042B427954}" presName="connTx" presStyleLbl="parChTrans1D2" presStyleIdx="1" presStyleCnt="4"/>
      <dgm:spPr/>
      <dgm:t>
        <a:bodyPr/>
        <a:lstStyle/>
        <a:p>
          <a:endParaRPr lang="en-US"/>
        </a:p>
      </dgm:t>
    </dgm:pt>
    <dgm:pt modelId="{380CA8F2-FCA1-4202-8507-7CE292C0BA09}" type="pres">
      <dgm:prSet presAssocID="{82E15421-78F2-4DE7-9453-A4AD1EFCB1E4}" presName="node" presStyleLbl="node1" presStyleIdx="1" presStyleCnt="4" custScaleX="146410" custScaleY="121000" custRadScaleRad="99120">
        <dgm:presLayoutVars>
          <dgm:bulletEnabled val="1"/>
        </dgm:presLayoutVars>
      </dgm:prSet>
      <dgm:spPr/>
      <dgm:t>
        <a:bodyPr/>
        <a:lstStyle/>
        <a:p>
          <a:endParaRPr lang="en-US"/>
        </a:p>
      </dgm:t>
    </dgm:pt>
    <dgm:pt modelId="{D7460BCB-F345-4600-9E32-ED309AE11AF0}" type="pres">
      <dgm:prSet presAssocID="{10FC37DC-2EA3-43CB-968F-DF53B4211C99}" presName="Name9" presStyleLbl="parChTrans1D2" presStyleIdx="2" presStyleCnt="4"/>
      <dgm:spPr/>
      <dgm:t>
        <a:bodyPr/>
        <a:lstStyle/>
        <a:p>
          <a:endParaRPr lang="en-US"/>
        </a:p>
      </dgm:t>
    </dgm:pt>
    <dgm:pt modelId="{309B57B0-95E8-460C-9405-FDDF36FFB3F9}" type="pres">
      <dgm:prSet presAssocID="{10FC37DC-2EA3-43CB-968F-DF53B4211C99}" presName="connTx" presStyleLbl="parChTrans1D2" presStyleIdx="2" presStyleCnt="4"/>
      <dgm:spPr/>
      <dgm:t>
        <a:bodyPr/>
        <a:lstStyle/>
        <a:p>
          <a:endParaRPr lang="en-US"/>
        </a:p>
      </dgm:t>
    </dgm:pt>
    <dgm:pt modelId="{2B5D149C-7BE0-44E7-9BE3-EE4B33759606}" type="pres">
      <dgm:prSet presAssocID="{9015C785-E504-49F8-A4A7-F3A5A2E841F1}" presName="node" presStyleLbl="node1" presStyleIdx="2" presStyleCnt="4" custScaleX="194872" custScaleY="133100" custRadScaleRad="84610" custRadScaleInc="-4911">
        <dgm:presLayoutVars>
          <dgm:bulletEnabled val="1"/>
        </dgm:presLayoutVars>
      </dgm:prSet>
      <dgm:spPr/>
      <dgm:t>
        <a:bodyPr/>
        <a:lstStyle/>
        <a:p>
          <a:endParaRPr lang="en-US"/>
        </a:p>
      </dgm:t>
    </dgm:pt>
    <dgm:pt modelId="{53A18889-D5D8-4C53-A88C-11D27A5822D8}" type="pres">
      <dgm:prSet presAssocID="{56500406-D0B2-4EC8-B9E4-31F6B07B9A36}" presName="Name9" presStyleLbl="parChTrans1D2" presStyleIdx="3" presStyleCnt="4"/>
      <dgm:spPr/>
      <dgm:t>
        <a:bodyPr/>
        <a:lstStyle/>
        <a:p>
          <a:endParaRPr lang="en-US"/>
        </a:p>
      </dgm:t>
    </dgm:pt>
    <dgm:pt modelId="{00756BBF-BF52-4148-AE79-210E42FAE3CA}" type="pres">
      <dgm:prSet presAssocID="{56500406-D0B2-4EC8-B9E4-31F6B07B9A36}" presName="connTx" presStyleLbl="parChTrans1D2" presStyleIdx="3" presStyleCnt="4"/>
      <dgm:spPr/>
      <dgm:t>
        <a:bodyPr/>
        <a:lstStyle/>
        <a:p>
          <a:endParaRPr lang="en-US"/>
        </a:p>
      </dgm:t>
    </dgm:pt>
    <dgm:pt modelId="{125E6122-A467-4C20-B25F-1BDE1E154AB4}" type="pres">
      <dgm:prSet presAssocID="{D19A9EF9-A243-4E7D-934D-8EAB5A5D154C}" presName="node" presStyleLbl="node1" presStyleIdx="3" presStyleCnt="4" custScaleX="194872" custScaleY="133100" custRadScaleRad="106999">
        <dgm:presLayoutVars>
          <dgm:bulletEnabled val="1"/>
        </dgm:presLayoutVars>
      </dgm:prSet>
      <dgm:spPr/>
      <dgm:t>
        <a:bodyPr/>
        <a:lstStyle/>
        <a:p>
          <a:endParaRPr lang="en-US"/>
        </a:p>
      </dgm:t>
    </dgm:pt>
  </dgm:ptLst>
  <dgm:cxnLst>
    <dgm:cxn modelId="{46E9632A-8369-4BA4-AAA4-CAB436CBB8D6}" type="presOf" srcId="{9015C785-E504-49F8-A4A7-F3A5A2E841F1}" destId="{2B5D149C-7BE0-44E7-9BE3-EE4B33759606}" srcOrd="0" destOrd="0" presId="urn:microsoft.com/office/officeart/2005/8/layout/radial1"/>
    <dgm:cxn modelId="{A60B427F-4CF2-4A7A-9CEF-0D3567EF798B}" type="presOf" srcId="{4750CD57-ED97-4337-B726-CC042B427954}" destId="{9068C861-3B5A-4DED-8DFD-331259C2CCE1}" srcOrd="1" destOrd="0" presId="urn:microsoft.com/office/officeart/2005/8/layout/radial1"/>
    <dgm:cxn modelId="{4ACE1BFE-B93A-443D-B76B-6E806B6C3F82}" srcId="{509F3F0D-B2CD-43FC-8E6D-3FA78622521F}" destId="{9015C785-E504-49F8-A4A7-F3A5A2E841F1}" srcOrd="2" destOrd="0" parTransId="{10FC37DC-2EA3-43CB-968F-DF53B4211C99}" sibTransId="{88B35B1A-7491-4E94-BC1F-0418C6C39A14}"/>
    <dgm:cxn modelId="{FA87B344-A055-4373-B65D-314C1E40A155}" type="presOf" srcId="{509F3F0D-B2CD-43FC-8E6D-3FA78622521F}" destId="{5B04ED5C-8CC2-4E7E-B35A-0E159893ADD1}" srcOrd="0" destOrd="0" presId="urn:microsoft.com/office/officeart/2005/8/layout/radial1"/>
    <dgm:cxn modelId="{7456A112-9F92-4CAB-A332-63815D10698C}" type="presOf" srcId="{635EE46A-145F-42D5-89F7-F0AA0AB47091}" destId="{1091A664-A23E-43B8-9CBE-DDFD427C5175}" srcOrd="0" destOrd="0" presId="urn:microsoft.com/office/officeart/2005/8/layout/radial1"/>
    <dgm:cxn modelId="{10F15DE2-19E6-4AEB-B883-B08F541EADAC}" type="presOf" srcId="{4750CD57-ED97-4337-B726-CC042B427954}" destId="{371EB363-C2AA-4AB6-A96E-74018CC5F760}" srcOrd="0" destOrd="0" presId="urn:microsoft.com/office/officeart/2005/8/layout/radial1"/>
    <dgm:cxn modelId="{9CC32E3C-8D31-4366-ADCF-FD4EF968D7C3}" type="presOf" srcId="{3CFAB8C6-E9C7-4A04-ACD7-3FDE0BEFFC5D}" destId="{C00CB193-0F45-4ED2-8288-81EC243483EB}" srcOrd="0" destOrd="0" presId="urn:microsoft.com/office/officeart/2005/8/layout/radial1"/>
    <dgm:cxn modelId="{867BBDCA-0EC1-431D-A295-49CF44A42EAB}" type="presOf" srcId="{D19A9EF9-A243-4E7D-934D-8EAB5A5D154C}" destId="{125E6122-A467-4C20-B25F-1BDE1E154AB4}" srcOrd="0" destOrd="0" presId="urn:microsoft.com/office/officeart/2005/8/layout/radial1"/>
    <dgm:cxn modelId="{87F8A70C-8254-4589-826B-2326B79DB5A0}" srcId="{509F3F0D-B2CD-43FC-8E6D-3FA78622521F}" destId="{82E15421-78F2-4DE7-9453-A4AD1EFCB1E4}" srcOrd="1" destOrd="0" parTransId="{4750CD57-ED97-4337-B726-CC042B427954}" sibTransId="{89C055ED-06B4-40B8-92DD-2716EB05638B}"/>
    <dgm:cxn modelId="{6688740A-1349-4201-8393-20D0A3EFDC4A}" srcId="{509F3F0D-B2CD-43FC-8E6D-3FA78622521F}" destId="{D19A9EF9-A243-4E7D-934D-8EAB5A5D154C}" srcOrd="3" destOrd="0" parTransId="{56500406-D0B2-4EC8-B9E4-31F6B07B9A36}" sibTransId="{621F378F-9F1E-49A3-982C-3EA216E81AB2}"/>
    <dgm:cxn modelId="{7ADC70AB-B148-4065-879E-9C23EF3A0105}" type="presOf" srcId="{10FC37DC-2EA3-43CB-968F-DF53B4211C99}" destId="{D7460BCB-F345-4600-9E32-ED309AE11AF0}" srcOrd="0" destOrd="0" presId="urn:microsoft.com/office/officeart/2005/8/layout/radial1"/>
    <dgm:cxn modelId="{280FD165-2780-45F6-89C3-0A4546CF52DE}" type="presOf" srcId="{10FC37DC-2EA3-43CB-968F-DF53B4211C99}" destId="{309B57B0-95E8-460C-9405-FDDF36FFB3F9}" srcOrd="1" destOrd="0" presId="urn:microsoft.com/office/officeart/2005/8/layout/radial1"/>
    <dgm:cxn modelId="{B01A5B07-0B3C-49DD-B3B0-AC2BB6E91A40}" type="presOf" srcId="{56500406-D0B2-4EC8-B9E4-31F6B07B9A36}" destId="{00756BBF-BF52-4148-AE79-210E42FAE3CA}" srcOrd="1" destOrd="0" presId="urn:microsoft.com/office/officeart/2005/8/layout/radial1"/>
    <dgm:cxn modelId="{31F81CAA-EC06-4111-8F17-D65439CF5C5A}" type="presOf" srcId="{6D1307E1-A6D9-4018-8C44-CBB9CCF2DE20}" destId="{30FC4E0F-4B7B-437B-A6F4-D74159E1630F}" srcOrd="1" destOrd="0" presId="urn:microsoft.com/office/officeart/2005/8/layout/radial1"/>
    <dgm:cxn modelId="{9CC7ED5F-B201-437F-AF24-60625B5BC17E}" srcId="{635EE46A-145F-42D5-89F7-F0AA0AB47091}" destId="{509F3F0D-B2CD-43FC-8E6D-3FA78622521F}" srcOrd="0" destOrd="0" parTransId="{A9AC2536-FC07-4A8F-A8DE-EF5ACE26ADBA}" sibTransId="{DD6E61F2-D241-47A4-B88B-9D5C61178962}"/>
    <dgm:cxn modelId="{E0660E44-215E-45C4-B8AB-2F01B42FB313}" type="presOf" srcId="{6D1307E1-A6D9-4018-8C44-CBB9CCF2DE20}" destId="{12305D6E-729B-42F6-B5FD-1A8279FCFB36}" srcOrd="0" destOrd="0" presId="urn:microsoft.com/office/officeart/2005/8/layout/radial1"/>
    <dgm:cxn modelId="{A3FFC369-734F-49A7-B127-B00179EEC47F}" srcId="{509F3F0D-B2CD-43FC-8E6D-3FA78622521F}" destId="{3CFAB8C6-E9C7-4A04-ACD7-3FDE0BEFFC5D}" srcOrd="0" destOrd="0" parTransId="{6D1307E1-A6D9-4018-8C44-CBB9CCF2DE20}" sibTransId="{37880158-2134-4C26-A0FC-F38E2B6BE092}"/>
    <dgm:cxn modelId="{D46DFC22-628F-44B8-B1A7-F4D797D8711A}" type="presOf" srcId="{82E15421-78F2-4DE7-9453-A4AD1EFCB1E4}" destId="{380CA8F2-FCA1-4202-8507-7CE292C0BA09}" srcOrd="0" destOrd="0" presId="urn:microsoft.com/office/officeart/2005/8/layout/radial1"/>
    <dgm:cxn modelId="{1DF362B9-111F-4C03-B5D6-FA7C35C2260E}" type="presOf" srcId="{56500406-D0B2-4EC8-B9E4-31F6B07B9A36}" destId="{53A18889-D5D8-4C53-A88C-11D27A5822D8}" srcOrd="0" destOrd="0" presId="urn:microsoft.com/office/officeart/2005/8/layout/radial1"/>
    <dgm:cxn modelId="{6319B185-1A86-42CF-A3F4-4D57BAE14D3F}" type="presParOf" srcId="{1091A664-A23E-43B8-9CBE-DDFD427C5175}" destId="{5B04ED5C-8CC2-4E7E-B35A-0E159893ADD1}" srcOrd="0" destOrd="0" presId="urn:microsoft.com/office/officeart/2005/8/layout/radial1"/>
    <dgm:cxn modelId="{5337F971-57E6-4D2B-8612-463431AAE1AE}" type="presParOf" srcId="{1091A664-A23E-43B8-9CBE-DDFD427C5175}" destId="{12305D6E-729B-42F6-B5FD-1A8279FCFB36}" srcOrd="1" destOrd="0" presId="urn:microsoft.com/office/officeart/2005/8/layout/radial1"/>
    <dgm:cxn modelId="{46061F17-561E-41EB-AF2F-1055BAF2C81E}" type="presParOf" srcId="{12305D6E-729B-42F6-B5FD-1A8279FCFB36}" destId="{30FC4E0F-4B7B-437B-A6F4-D74159E1630F}" srcOrd="0" destOrd="0" presId="urn:microsoft.com/office/officeart/2005/8/layout/radial1"/>
    <dgm:cxn modelId="{C75DE148-FF2B-446A-9B8D-34CC875C77AA}" type="presParOf" srcId="{1091A664-A23E-43B8-9CBE-DDFD427C5175}" destId="{C00CB193-0F45-4ED2-8288-81EC243483EB}" srcOrd="2" destOrd="0" presId="urn:microsoft.com/office/officeart/2005/8/layout/radial1"/>
    <dgm:cxn modelId="{B18862E7-520A-4ADA-B831-7885F3D77AAC}" type="presParOf" srcId="{1091A664-A23E-43B8-9CBE-DDFD427C5175}" destId="{371EB363-C2AA-4AB6-A96E-74018CC5F760}" srcOrd="3" destOrd="0" presId="urn:microsoft.com/office/officeart/2005/8/layout/radial1"/>
    <dgm:cxn modelId="{BDFE69C0-3D16-46CB-BD5C-5134B6A7109D}" type="presParOf" srcId="{371EB363-C2AA-4AB6-A96E-74018CC5F760}" destId="{9068C861-3B5A-4DED-8DFD-331259C2CCE1}" srcOrd="0" destOrd="0" presId="urn:microsoft.com/office/officeart/2005/8/layout/radial1"/>
    <dgm:cxn modelId="{CB051A93-126E-4EC4-883D-55B14D37735A}" type="presParOf" srcId="{1091A664-A23E-43B8-9CBE-DDFD427C5175}" destId="{380CA8F2-FCA1-4202-8507-7CE292C0BA09}" srcOrd="4" destOrd="0" presId="urn:microsoft.com/office/officeart/2005/8/layout/radial1"/>
    <dgm:cxn modelId="{0FE53DE2-6338-4FCB-B4AC-91372F69AFE2}" type="presParOf" srcId="{1091A664-A23E-43B8-9CBE-DDFD427C5175}" destId="{D7460BCB-F345-4600-9E32-ED309AE11AF0}" srcOrd="5" destOrd="0" presId="urn:microsoft.com/office/officeart/2005/8/layout/radial1"/>
    <dgm:cxn modelId="{C1B7C984-464E-410A-B80F-C32534C20826}" type="presParOf" srcId="{D7460BCB-F345-4600-9E32-ED309AE11AF0}" destId="{309B57B0-95E8-460C-9405-FDDF36FFB3F9}" srcOrd="0" destOrd="0" presId="urn:microsoft.com/office/officeart/2005/8/layout/radial1"/>
    <dgm:cxn modelId="{41F3A5C0-4ABE-41A2-8949-5630C42104C0}" type="presParOf" srcId="{1091A664-A23E-43B8-9CBE-DDFD427C5175}" destId="{2B5D149C-7BE0-44E7-9BE3-EE4B33759606}" srcOrd="6" destOrd="0" presId="urn:microsoft.com/office/officeart/2005/8/layout/radial1"/>
    <dgm:cxn modelId="{FCF7FCAA-386F-485B-A431-E2E989C301F6}" type="presParOf" srcId="{1091A664-A23E-43B8-9CBE-DDFD427C5175}" destId="{53A18889-D5D8-4C53-A88C-11D27A5822D8}" srcOrd="7" destOrd="0" presId="urn:microsoft.com/office/officeart/2005/8/layout/radial1"/>
    <dgm:cxn modelId="{F6472DA5-B8E4-4D1D-A008-4AD7860F00CE}" type="presParOf" srcId="{53A18889-D5D8-4C53-A88C-11D27A5822D8}" destId="{00756BBF-BF52-4148-AE79-210E42FAE3CA}" srcOrd="0" destOrd="0" presId="urn:microsoft.com/office/officeart/2005/8/layout/radial1"/>
    <dgm:cxn modelId="{766190DE-21E2-4488-B36A-AD1F5DA21F28}" type="presParOf" srcId="{1091A664-A23E-43B8-9CBE-DDFD427C5175}" destId="{125E6122-A467-4C20-B25F-1BDE1E154AB4}" srcOrd="8" destOrd="0" presId="urn:microsoft.com/office/officeart/2005/8/layout/radial1"/>
  </dgm:cxnLst>
  <dgm:bg/>
  <dgm:whole>
    <a:ln w="28575">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5EE46A-145F-42D5-89F7-F0AA0AB47091}" type="doc">
      <dgm:prSet loTypeId="urn:microsoft.com/office/officeart/2005/8/layout/radial1" loCatId="relationship" qsTypeId="urn:microsoft.com/office/officeart/2005/8/quickstyle/simple1" qsCatId="simple" csTypeId="urn:microsoft.com/office/officeart/2005/8/colors/accent6_2" csCatId="accent6" phldr="1"/>
      <dgm:spPr/>
      <dgm:t>
        <a:bodyPr/>
        <a:lstStyle/>
        <a:p>
          <a:endParaRPr lang="en-US"/>
        </a:p>
      </dgm:t>
    </dgm:pt>
    <dgm:pt modelId="{509F3F0D-B2CD-43FC-8E6D-3FA78622521F}">
      <dgm:prSet phldrT="[Text]"/>
      <dgm:spPr>
        <a:solidFill>
          <a:srgbClr val="00B050"/>
        </a:solidFill>
      </dgm:spPr>
      <dgm:t>
        <a:bodyPr/>
        <a:lstStyle/>
        <a:p>
          <a:r>
            <a:rPr lang="en-US" b="1" dirty="0" smtClean="0"/>
            <a:t>”</a:t>
          </a:r>
          <a:r>
            <a:rPr lang="en-US" b="1" dirty="0" err="1" smtClean="0"/>
            <a:t>Percepatan</a:t>
          </a:r>
          <a:r>
            <a:rPr lang="en-US" b="1" dirty="0" smtClean="0"/>
            <a:t> </a:t>
          </a:r>
          <a:r>
            <a:rPr lang="en-US" b="1" dirty="0" err="1" smtClean="0"/>
            <a:t>Transformasi</a:t>
          </a:r>
          <a:r>
            <a:rPr lang="en-US" b="1" dirty="0" smtClean="0"/>
            <a:t> </a:t>
          </a:r>
          <a:r>
            <a:rPr lang="en-US" b="1" dirty="0" err="1" smtClean="0"/>
            <a:t>Ekonomi</a:t>
          </a:r>
          <a:r>
            <a:rPr lang="en-US" b="1" dirty="0" smtClean="0"/>
            <a:t> </a:t>
          </a:r>
          <a:r>
            <a:rPr lang="en-US" b="1" dirty="0" err="1" smtClean="0"/>
            <a:t>dan</a:t>
          </a:r>
          <a:r>
            <a:rPr lang="en-US" b="1" dirty="0" smtClean="0"/>
            <a:t> </a:t>
          </a:r>
          <a:r>
            <a:rPr lang="en-US" b="1" dirty="0" err="1" smtClean="0"/>
            <a:t>Sosial</a:t>
          </a:r>
          <a:r>
            <a:rPr lang="en-US" b="1" dirty="0" smtClean="0"/>
            <a:t> </a:t>
          </a:r>
          <a:r>
            <a:rPr lang="en-US" b="1" dirty="0" err="1" smtClean="0"/>
            <a:t>serta</a:t>
          </a:r>
          <a:r>
            <a:rPr lang="en-US" b="1" dirty="0" smtClean="0"/>
            <a:t> </a:t>
          </a:r>
          <a:r>
            <a:rPr lang="en-US" b="1" dirty="0" err="1" smtClean="0"/>
            <a:t>Peningkaan</a:t>
          </a:r>
          <a:r>
            <a:rPr lang="en-US" b="1" dirty="0" smtClean="0"/>
            <a:t> </a:t>
          </a:r>
          <a:r>
            <a:rPr lang="en-US" b="1" dirty="0" err="1" smtClean="0"/>
            <a:t>Daya</a:t>
          </a:r>
          <a:r>
            <a:rPr lang="en-US" b="1" dirty="0" smtClean="0"/>
            <a:t> </a:t>
          </a:r>
          <a:r>
            <a:rPr lang="en-US" b="1" dirty="0" err="1" smtClean="0"/>
            <a:t>Daing</a:t>
          </a:r>
          <a:r>
            <a:rPr lang="en-US" b="1" dirty="0" smtClean="0"/>
            <a:t> Daerah </a:t>
          </a:r>
          <a:r>
            <a:rPr lang="en-US" b="1" dirty="0" err="1" smtClean="0"/>
            <a:t>Melalaui</a:t>
          </a:r>
          <a:r>
            <a:rPr lang="en-US" b="1" dirty="0" smtClean="0"/>
            <a:t>  </a:t>
          </a:r>
          <a:r>
            <a:rPr lang="en-US" b="1" dirty="0" err="1" smtClean="0"/>
            <a:t>Penguatan</a:t>
          </a:r>
          <a:r>
            <a:rPr lang="en-US" b="1" dirty="0" smtClean="0"/>
            <a:t> </a:t>
          </a:r>
          <a:r>
            <a:rPr lang="en-US" b="1" dirty="0" err="1" smtClean="0"/>
            <a:t>Ekosistem</a:t>
          </a:r>
          <a:r>
            <a:rPr lang="en-US" b="1" dirty="0" smtClean="0"/>
            <a:t> </a:t>
          </a:r>
          <a:r>
            <a:rPr lang="en-US" b="1" dirty="0" err="1" smtClean="0"/>
            <a:t>Riset</a:t>
          </a:r>
          <a:r>
            <a:rPr lang="en-US" b="1" dirty="0" smtClean="0"/>
            <a:t> </a:t>
          </a:r>
          <a:r>
            <a:rPr lang="en-US" b="1" dirty="0" err="1" smtClean="0"/>
            <a:t>dan</a:t>
          </a:r>
          <a:r>
            <a:rPr lang="en-US" b="1" dirty="0" smtClean="0"/>
            <a:t> </a:t>
          </a:r>
          <a:r>
            <a:rPr lang="en-US" b="1" dirty="0" err="1" smtClean="0"/>
            <a:t>Inovasi</a:t>
          </a:r>
          <a:r>
            <a:rPr lang="en-US" b="1" dirty="0" smtClean="0"/>
            <a:t> Di Daerah”</a:t>
          </a:r>
          <a:endParaRPr lang="en-US" b="1" dirty="0">
            <a:solidFill>
              <a:schemeClr val="tx1"/>
            </a:solidFill>
          </a:endParaRPr>
        </a:p>
      </dgm:t>
    </dgm:pt>
    <dgm:pt modelId="{A9AC2536-FC07-4A8F-A8DE-EF5ACE26ADBA}" type="parTrans" cxnId="{9CC7ED5F-B201-437F-AF24-60625B5BC17E}">
      <dgm:prSet/>
      <dgm:spPr/>
      <dgm:t>
        <a:bodyPr/>
        <a:lstStyle/>
        <a:p>
          <a:endParaRPr lang="en-US" b="1">
            <a:solidFill>
              <a:schemeClr val="tx1"/>
            </a:solidFill>
          </a:endParaRPr>
        </a:p>
      </dgm:t>
    </dgm:pt>
    <dgm:pt modelId="{DD6E61F2-D241-47A4-B88B-9D5C61178962}" type="sibTrans" cxnId="{9CC7ED5F-B201-437F-AF24-60625B5BC17E}">
      <dgm:prSet/>
      <dgm:spPr/>
      <dgm:t>
        <a:bodyPr/>
        <a:lstStyle/>
        <a:p>
          <a:endParaRPr lang="en-US" b="1">
            <a:solidFill>
              <a:schemeClr val="tx1"/>
            </a:solidFill>
          </a:endParaRPr>
        </a:p>
      </dgm:t>
    </dgm:pt>
    <dgm:pt modelId="{3CFAB8C6-E9C7-4A04-ACD7-3FDE0BEFFC5D}">
      <dgm:prSet phldrT="[Text]" custT="1"/>
      <dgm:spPr/>
      <dgm:t>
        <a:bodyPr/>
        <a:lstStyle/>
        <a:p>
          <a:pPr>
            <a:lnSpc>
              <a:spcPct val="100000"/>
            </a:lnSpc>
            <a:spcAft>
              <a:spcPts val="0"/>
            </a:spcAft>
          </a:pPr>
          <a:r>
            <a:rPr lang="en-US" sz="1600" b="1" dirty="0" smtClean="0">
              <a:solidFill>
                <a:schemeClr val="tx1"/>
              </a:solidFill>
            </a:rPr>
            <a:t>GAMBARAN UMUM</a:t>
          </a:r>
        </a:p>
      </dgm:t>
    </dgm:pt>
    <dgm:pt modelId="{6D1307E1-A6D9-4018-8C44-CBB9CCF2DE20}" type="parTrans" cxnId="{A3FFC369-734F-49A7-B127-B00179EEC47F}">
      <dgm:prSet/>
      <dgm:spPr/>
      <dgm:t>
        <a:bodyPr/>
        <a:lstStyle/>
        <a:p>
          <a:endParaRPr lang="en-US" b="1">
            <a:solidFill>
              <a:schemeClr val="tx1"/>
            </a:solidFill>
          </a:endParaRPr>
        </a:p>
      </dgm:t>
    </dgm:pt>
    <dgm:pt modelId="{37880158-2134-4C26-A0FC-F38E2B6BE092}" type="sibTrans" cxnId="{A3FFC369-734F-49A7-B127-B00179EEC47F}">
      <dgm:prSet/>
      <dgm:spPr/>
      <dgm:t>
        <a:bodyPr/>
        <a:lstStyle/>
        <a:p>
          <a:endParaRPr lang="en-US" b="1">
            <a:solidFill>
              <a:schemeClr val="tx1"/>
            </a:solidFill>
          </a:endParaRPr>
        </a:p>
      </dgm:t>
    </dgm:pt>
    <dgm:pt modelId="{82E15421-78F2-4DE7-9453-A4AD1EFCB1E4}">
      <dgm:prSet phldrT="[Text]" custT="1"/>
      <dgm:spPr/>
      <dgm:t>
        <a:bodyPr/>
        <a:lstStyle/>
        <a:p>
          <a:pPr>
            <a:lnSpc>
              <a:spcPct val="100000"/>
            </a:lnSpc>
            <a:spcAft>
              <a:spcPts val="0"/>
            </a:spcAft>
          </a:pPr>
          <a:r>
            <a:rPr lang="en-US" sz="1800" b="1" dirty="0" smtClean="0">
              <a:solidFill>
                <a:schemeClr val="tx1"/>
              </a:solidFill>
            </a:rPr>
            <a:t>ISU PEMAJUAN IPTEK</a:t>
          </a:r>
          <a:endParaRPr lang="en-US" sz="2000" b="1" dirty="0" smtClean="0">
            <a:solidFill>
              <a:schemeClr val="tx1"/>
            </a:solidFill>
          </a:endParaRPr>
        </a:p>
      </dgm:t>
    </dgm:pt>
    <dgm:pt modelId="{4750CD57-ED97-4337-B726-CC042B427954}" type="parTrans" cxnId="{87F8A70C-8254-4589-826B-2326B79DB5A0}">
      <dgm:prSet/>
      <dgm:spPr/>
      <dgm:t>
        <a:bodyPr/>
        <a:lstStyle/>
        <a:p>
          <a:endParaRPr lang="en-US" b="1">
            <a:solidFill>
              <a:schemeClr val="tx1"/>
            </a:solidFill>
          </a:endParaRPr>
        </a:p>
      </dgm:t>
    </dgm:pt>
    <dgm:pt modelId="{89C055ED-06B4-40B8-92DD-2716EB05638B}" type="sibTrans" cxnId="{87F8A70C-8254-4589-826B-2326B79DB5A0}">
      <dgm:prSet/>
      <dgm:spPr/>
      <dgm:t>
        <a:bodyPr/>
        <a:lstStyle/>
        <a:p>
          <a:endParaRPr lang="en-US" b="1">
            <a:solidFill>
              <a:schemeClr val="tx1"/>
            </a:solidFill>
          </a:endParaRPr>
        </a:p>
      </dgm:t>
    </dgm:pt>
    <dgm:pt modelId="{9015C785-E504-49F8-A4A7-F3A5A2E841F1}">
      <dgm:prSet phldrT="[Text]" custT="1"/>
      <dgm:spPr/>
      <dgm:t>
        <a:bodyPr/>
        <a:lstStyle/>
        <a:p>
          <a:pPr>
            <a:lnSpc>
              <a:spcPct val="100000"/>
            </a:lnSpc>
            <a:spcAft>
              <a:spcPts val="0"/>
            </a:spcAft>
          </a:pPr>
          <a:r>
            <a:rPr lang="en-US" sz="1800" b="1" dirty="0" smtClean="0">
              <a:solidFill>
                <a:schemeClr val="tx1"/>
              </a:solidFill>
            </a:rPr>
            <a:t>DAYA SAING DAERAH</a:t>
          </a:r>
        </a:p>
        <a:p>
          <a:pPr>
            <a:lnSpc>
              <a:spcPct val="100000"/>
            </a:lnSpc>
            <a:spcAft>
              <a:spcPts val="0"/>
            </a:spcAft>
          </a:pPr>
          <a:r>
            <a:rPr lang="en-US" sz="1800" b="1" dirty="0" smtClean="0">
              <a:solidFill>
                <a:schemeClr val="tx1"/>
              </a:solidFill>
            </a:rPr>
            <a:t>(IDSD)</a:t>
          </a:r>
        </a:p>
      </dgm:t>
    </dgm:pt>
    <dgm:pt modelId="{10FC37DC-2EA3-43CB-968F-DF53B4211C99}" type="parTrans" cxnId="{4ACE1BFE-B93A-443D-B76B-6E806B6C3F82}">
      <dgm:prSet/>
      <dgm:spPr/>
      <dgm:t>
        <a:bodyPr/>
        <a:lstStyle/>
        <a:p>
          <a:endParaRPr lang="en-US" b="1">
            <a:solidFill>
              <a:schemeClr val="tx1"/>
            </a:solidFill>
          </a:endParaRPr>
        </a:p>
      </dgm:t>
    </dgm:pt>
    <dgm:pt modelId="{88B35B1A-7491-4E94-BC1F-0418C6C39A14}" type="sibTrans" cxnId="{4ACE1BFE-B93A-443D-B76B-6E806B6C3F82}">
      <dgm:prSet/>
      <dgm:spPr/>
      <dgm:t>
        <a:bodyPr/>
        <a:lstStyle/>
        <a:p>
          <a:endParaRPr lang="en-US" b="1">
            <a:solidFill>
              <a:schemeClr val="tx1"/>
            </a:solidFill>
          </a:endParaRPr>
        </a:p>
      </dgm:t>
    </dgm:pt>
    <dgm:pt modelId="{D19A9EF9-A243-4E7D-934D-8EAB5A5D154C}">
      <dgm:prSet phldrT="[Text]" custT="1"/>
      <dgm:spPr/>
      <dgm:t>
        <a:bodyPr/>
        <a:lstStyle/>
        <a:p>
          <a:pPr>
            <a:lnSpc>
              <a:spcPct val="100000"/>
            </a:lnSpc>
            <a:spcAft>
              <a:spcPts val="0"/>
            </a:spcAft>
          </a:pPr>
          <a:r>
            <a:rPr lang="en-US" sz="1800" b="1" dirty="0" smtClean="0">
              <a:solidFill>
                <a:schemeClr val="tx1"/>
              </a:solidFill>
            </a:rPr>
            <a:t>GAMBARAN RIDA</a:t>
          </a:r>
        </a:p>
      </dgm:t>
    </dgm:pt>
    <dgm:pt modelId="{56500406-D0B2-4EC8-B9E4-31F6B07B9A36}" type="parTrans" cxnId="{6688740A-1349-4201-8393-20D0A3EFDC4A}">
      <dgm:prSet/>
      <dgm:spPr/>
      <dgm:t>
        <a:bodyPr/>
        <a:lstStyle/>
        <a:p>
          <a:endParaRPr lang="en-US" b="1">
            <a:solidFill>
              <a:schemeClr val="tx1"/>
            </a:solidFill>
          </a:endParaRPr>
        </a:p>
      </dgm:t>
    </dgm:pt>
    <dgm:pt modelId="{621F378F-9F1E-49A3-982C-3EA216E81AB2}" type="sibTrans" cxnId="{6688740A-1349-4201-8393-20D0A3EFDC4A}">
      <dgm:prSet/>
      <dgm:spPr/>
      <dgm:t>
        <a:bodyPr/>
        <a:lstStyle/>
        <a:p>
          <a:endParaRPr lang="en-US" b="1">
            <a:solidFill>
              <a:schemeClr val="tx1"/>
            </a:solidFill>
          </a:endParaRPr>
        </a:p>
      </dgm:t>
    </dgm:pt>
    <dgm:pt modelId="{1091A664-A23E-43B8-9CBE-DDFD427C5175}" type="pres">
      <dgm:prSet presAssocID="{635EE46A-145F-42D5-89F7-F0AA0AB47091}" presName="cycle" presStyleCnt="0">
        <dgm:presLayoutVars>
          <dgm:chMax val="1"/>
          <dgm:dir/>
          <dgm:animLvl val="ctr"/>
          <dgm:resizeHandles val="exact"/>
        </dgm:presLayoutVars>
      </dgm:prSet>
      <dgm:spPr/>
      <dgm:t>
        <a:bodyPr/>
        <a:lstStyle/>
        <a:p>
          <a:endParaRPr lang="en-US"/>
        </a:p>
      </dgm:t>
    </dgm:pt>
    <dgm:pt modelId="{5B04ED5C-8CC2-4E7E-B35A-0E159893ADD1}" type="pres">
      <dgm:prSet presAssocID="{509F3F0D-B2CD-43FC-8E6D-3FA78622521F}" presName="centerShape" presStyleLbl="node0" presStyleIdx="0" presStyleCnt="1" custScaleX="177156" custScaleY="177156" custLinFactNeighborX="1283"/>
      <dgm:spPr/>
      <dgm:t>
        <a:bodyPr/>
        <a:lstStyle/>
        <a:p>
          <a:endParaRPr lang="en-US"/>
        </a:p>
      </dgm:t>
    </dgm:pt>
    <dgm:pt modelId="{12305D6E-729B-42F6-B5FD-1A8279FCFB36}" type="pres">
      <dgm:prSet presAssocID="{6D1307E1-A6D9-4018-8C44-CBB9CCF2DE20}" presName="Name9" presStyleLbl="parChTrans1D2" presStyleIdx="0" presStyleCnt="4"/>
      <dgm:spPr/>
      <dgm:t>
        <a:bodyPr/>
        <a:lstStyle/>
        <a:p>
          <a:endParaRPr lang="en-US"/>
        </a:p>
      </dgm:t>
    </dgm:pt>
    <dgm:pt modelId="{30FC4E0F-4B7B-437B-A6F4-D74159E1630F}" type="pres">
      <dgm:prSet presAssocID="{6D1307E1-A6D9-4018-8C44-CBB9CCF2DE20}" presName="connTx" presStyleLbl="parChTrans1D2" presStyleIdx="0" presStyleCnt="4"/>
      <dgm:spPr/>
      <dgm:t>
        <a:bodyPr/>
        <a:lstStyle/>
        <a:p>
          <a:endParaRPr lang="en-US"/>
        </a:p>
      </dgm:t>
    </dgm:pt>
    <dgm:pt modelId="{C00CB193-0F45-4ED2-8288-81EC243483EB}" type="pres">
      <dgm:prSet presAssocID="{3CFAB8C6-E9C7-4A04-ACD7-3FDE0BEFFC5D}" presName="node" presStyleLbl="node1" presStyleIdx="0" presStyleCnt="4" custScaleX="100001" custScaleY="75132" custRadScaleRad="88869">
        <dgm:presLayoutVars>
          <dgm:bulletEnabled val="1"/>
        </dgm:presLayoutVars>
      </dgm:prSet>
      <dgm:spPr/>
      <dgm:t>
        <a:bodyPr/>
        <a:lstStyle/>
        <a:p>
          <a:endParaRPr lang="en-US"/>
        </a:p>
      </dgm:t>
    </dgm:pt>
    <dgm:pt modelId="{371EB363-C2AA-4AB6-A96E-74018CC5F760}" type="pres">
      <dgm:prSet presAssocID="{4750CD57-ED97-4337-B726-CC042B427954}" presName="Name9" presStyleLbl="parChTrans1D2" presStyleIdx="1" presStyleCnt="4"/>
      <dgm:spPr/>
      <dgm:t>
        <a:bodyPr/>
        <a:lstStyle/>
        <a:p>
          <a:endParaRPr lang="en-US"/>
        </a:p>
      </dgm:t>
    </dgm:pt>
    <dgm:pt modelId="{9068C861-3B5A-4DED-8DFD-331259C2CCE1}" type="pres">
      <dgm:prSet presAssocID="{4750CD57-ED97-4337-B726-CC042B427954}" presName="connTx" presStyleLbl="parChTrans1D2" presStyleIdx="1" presStyleCnt="4"/>
      <dgm:spPr/>
      <dgm:t>
        <a:bodyPr/>
        <a:lstStyle/>
        <a:p>
          <a:endParaRPr lang="en-US"/>
        </a:p>
      </dgm:t>
    </dgm:pt>
    <dgm:pt modelId="{380CA8F2-FCA1-4202-8507-7CE292C0BA09}" type="pres">
      <dgm:prSet presAssocID="{82E15421-78F2-4DE7-9453-A4AD1EFCB1E4}" presName="node" presStyleLbl="node1" presStyleIdx="1" presStyleCnt="4" custScaleY="68302" custRadScaleRad="100835">
        <dgm:presLayoutVars>
          <dgm:bulletEnabled val="1"/>
        </dgm:presLayoutVars>
      </dgm:prSet>
      <dgm:spPr/>
      <dgm:t>
        <a:bodyPr/>
        <a:lstStyle/>
        <a:p>
          <a:endParaRPr lang="en-US"/>
        </a:p>
      </dgm:t>
    </dgm:pt>
    <dgm:pt modelId="{D7460BCB-F345-4600-9E32-ED309AE11AF0}" type="pres">
      <dgm:prSet presAssocID="{10FC37DC-2EA3-43CB-968F-DF53B4211C99}" presName="Name9" presStyleLbl="parChTrans1D2" presStyleIdx="2" presStyleCnt="4"/>
      <dgm:spPr/>
      <dgm:t>
        <a:bodyPr/>
        <a:lstStyle/>
        <a:p>
          <a:endParaRPr lang="en-US"/>
        </a:p>
      </dgm:t>
    </dgm:pt>
    <dgm:pt modelId="{309B57B0-95E8-460C-9405-FDDF36FFB3F9}" type="pres">
      <dgm:prSet presAssocID="{10FC37DC-2EA3-43CB-968F-DF53B4211C99}" presName="connTx" presStyleLbl="parChTrans1D2" presStyleIdx="2" presStyleCnt="4"/>
      <dgm:spPr/>
      <dgm:t>
        <a:bodyPr/>
        <a:lstStyle/>
        <a:p>
          <a:endParaRPr lang="en-US"/>
        </a:p>
      </dgm:t>
    </dgm:pt>
    <dgm:pt modelId="{2B5D149C-7BE0-44E7-9BE3-EE4B33759606}" type="pres">
      <dgm:prSet presAssocID="{9015C785-E504-49F8-A4A7-F3A5A2E841F1}" presName="node" presStyleLbl="node1" presStyleIdx="2" presStyleCnt="4" custScaleX="100000" custScaleY="75132" custRadScaleRad="90991" custRadScaleInc="-4567">
        <dgm:presLayoutVars>
          <dgm:bulletEnabled val="1"/>
        </dgm:presLayoutVars>
      </dgm:prSet>
      <dgm:spPr/>
      <dgm:t>
        <a:bodyPr/>
        <a:lstStyle/>
        <a:p>
          <a:endParaRPr lang="en-US"/>
        </a:p>
      </dgm:t>
    </dgm:pt>
    <dgm:pt modelId="{53A18889-D5D8-4C53-A88C-11D27A5822D8}" type="pres">
      <dgm:prSet presAssocID="{56500406-D0B2-4EC8-B9E4-31F6B07B9A36}" presName="Name9" presStyleLbl="parChTrans1D2" presStyleIdx="3" presStyleCnt="4"/>
      <dgm:spPr/>
      <dgm:t>
        <a:bodyPr/>
        <a:lstStyle/>
        <a:p>
          <a:endParaRPr lang="en-US"/>
        </a:p>
      </dgm:t>
    </dgm:pt>
    <dgm:pt modelId="{00756BBF-BF52-4148-AE79-210E42FAE3CA}" type="pres">
      <dgm:prSet presAssocID="{56500406-D0B2-4EC8-B9E4-31F6B07B9A36}" presName="connTx" presStyleLbl="parChTrans1D2" presStyleIdx="3" presStyleCnt="4"/>
      <dgm:spPr/>
      <dgm:t>
        <a:bodyPr/>
        <a:lstStyle/>
        <a:p>
          <a:endParaRPr lang="en-US"/>
        </a:p>
      </dgm:t>
    </dgm:pt>
    <dgm:pt modelId="{125E6122-A467-4C20-B25F-1BDE1E154AB4}" type="pres">
      <dgm:prSet presAssocID="{D19A9EF9-A243-4E7D-934D-8EAB5A5D154C}" presName="node" presStyleLbl="node1" presStyleIdx="3" presStyleCnt="4" custScaleY="75132" custRadScaleRad="98752">
        <dgm:presLayoutVars>
          <dgm:bulletEnabled val="1"/>
        </dgm:presLayoutVars>
      </dgm:prSet>
      <dgm:spPr/>
      <dgm:t>
        <a:bodyPr/>
        <a:lstStyle/>
        <a:p>
          <a:endParaRPr lang="en-US"/>
        </a:p>
      </dgm:t>
    </dgm:pt>
  </dgm:ptLst>
  <dgm:cxnLst>
    <dgm:cxn modelId="{C50420CD-7A85-47CB-BE6C-6A3114D1C6CA}" type="presOf" srcId="{6D1307E1-A6D9-4018-8C44-CBB9CCF2DE20}" destId="{30FC4E0F-4B7B-437B-A6F4-D74159E1630F}" srcOrd="1" destOrd="0" presId="urn:microsoft.com/office/officeart/2005/8/layout/radial1"/>
    <dgm:cxn modelId="{9000E391-5F4A-44EF-A3AA-C083BBD7C09E}" type="presOf" srcId="{4750CD57-ED97-4337-B726-CC042B427954}" destId="{9068C861-3B5A-4DED-8DFD-331259C2CCE1}" srcOrd="1" destOrd="0" presId="urn:microsoft.com/office/officeart/2005/8/layout/radial1"/>
    <dgm:cxn modelId="{4ACE1BFE-B93A-443D-B76B-6E806B6C3F82}" srcId="{509F3F0D-B2CD-43FC-8E6D-3FA78622521F}" destId="{9015C785-E504-49F8-A4A7-F3A5A2E841F1}" srcOrd="2" destOrd="0" parTransId="{10FC37DC-2EA3-43CB-968F-DF53B4211C99}" sibTransId="{88B35B1A-7491-4E94-BC1F-0418C6C39A14}"/>
    <dgm:cxn modelId="{F90D3AB2-A3CC-406E-8160-5B835E112824}" type="presOf" srcId="{635EE46A-145F-42D5-89F7-F0AA0AB47091}" destId="{1091A664-A23E-43B8-9CBE-DDFD427C5175}" srcOrd="0" destOrd="0" presId="urn:microsoft.com/office/officeart/2005/8/layout/radial1"/>
    <dgm:cxn modelId="{6260903A-B9D0-4E75-B56C-DF5C1C96240A}" type="presOf" srcId="{10FC37DC-2EA3-43CB-968F-DF53B4211C99}" destId="{309B57B0-95E8-460C-9405-FDDF36FFB3F9}" srcOrd="1" destOrd="0" presId="urn:microsoft.com/office/officeart/2005/8/layout/radial1"/>
    <dgm:cxn modelId="{21DAE784-DB19-4CEF-8F90-35537A3EF340}" type="presOf" srcId="{10FC37DC-2EA3-43CB-968F-DF53B4211C99}" destId="{D7460BCB-F345-4600-9E32-ED309AE11AF0}" srcOrd="0" destOrd="0" presId="urn:microsoft.com/office/officeart/2005/8/layout/radial1"/>
    <dgm:cxn modelId="{87F8A70C-8254-4589-826B-2326B79DB5A0}" srcId="{509F3F0D-B2CD-43FC-8E6D-3FA78622521F}" destId="{82E15421-78F2-4DE7-9453-A4AD1EFCB1E4}" srcOrd="1" destOrd="0" parTransId="{4750CD57-ED97-4337-B726-CC042B427954}" sibTransId="{89C055ED-06B4-40B8-92DD-2716EB05638B}"/>
    <dgm:cxn modelId="{CA182E55-38B0-409A-A0D8-733F6DA20CCC}" type="presOf" srcId="{D19A9EF9-A243-4E7D-934D-8EAB5A5D154C}" destId="{125E6122-A467-4C20-B25F-1BDE1E154AB4}" srcOrd="0" destOrd="0" presId="urn:microsoft.com/office/officeart/2005/8/layout/radial1"/>
    <dgm:cxn modelId="{A6F61BF8-867C-477D-BAF9-1305AA581F7A}" type="presOf" srcId="{3CFAB8C6-E9C7-4A04-ACD7-3FDE0BEFFC5D}" destId="{C00CB193-0F45-4ED2-8288-81EC243483EB}" srcOrd="0" destOrd="0" presId="urn:microsoft.com/office/officeart/2005/8/layout/radial1"/>
    <dgm:cxn modelId="{6688740A-1349-4201-8393-20D0A3EFDC4A}" srcId="{509F3F0D-B2CD-43FC-8E6D-3FA78622521F}" destId="{D19A9EF9-A243-4E7D-934D-8EAB5A5D154C}" srcOrd="3" destOrd="0" parTransId="{56500406-D0B2-4EC8-B9E4-31F6B07B9A36}" sibTransId="{621F378F-9F1E-49A3-982C-3EA216E81AB2}"/>
    <dgm:cxn modelId="{1CD324A7-D7A0-44AE-9301-7B7672A4D9E3}" type="presOf" srcId="{509F3F0D-B2CD-43FC-8E6D-3FA78622521F}" destId="{5B04ED5C-8CC2-4E7E-B35A-0E159893ADD1}" srcOrd="0" destOrd="0" presId="urn:microsoft.com/office/officeart/2005/8/layout/radial1"/>
    <dgm:cxn modelId="{9CC7ED5F-B201-437F-AF24-60625B5BC17E}" srcId="{635EE46A-145F-42D5-89F7-F0AA0AB47091}" destId="{509F3F0D-B2CD-43FC-8E6D-3FA78622521F}" srcOrd="0" destOrd="0" parTransId="{A9AC2536-FC07-4A8F-A8DE-EF5ACE26ADBA}" sibTransId="{DD6E61F2-D241-47A4-B88B-9D5C61178962}"/>
    <dgm:cxn modelId="{3CA46940-42B9-4204-8F8F-478BFCFAA1CD}" type="presOf" srcId="{9015C785-E504-49F8-A4A7-F3A5A2E841F1}" destId="{2B5D149C-7BE0-44E7-9BE3-EE4B33759606}" srcOrd="0" destOrd="0" presId="urn:microsoft.com/office/officeart/2005/8/layout/radial1"/>
    <dgm:cxn modelId="{A3FFC369-734F-49A7-B127-B00179EEC47F}" srcId="{509F3F0D-B2CD-43FC-8E6D-3FA78622521F}" destId="{3CFAB8C6-E9C7-4A04-ACD7-3FDE0BEFFC5D}" srcOrd="0" destOrd="0" parTransId="{6D1307E1-A6D9-4018-8C44-CBB9CCF2DE20}" sibTransId="{37880158-2134-4C26-A0FC-F38E2B6BE092}"/>
    <dgm:cxn modelId="{82941EF0-4353-4630-BDEB-A1A268F41E11}" type="presOf" srcId="{82E15421-78F2-4DE7-9453-A4AD1EFCB1E4}" destId="{380CA8F2-FCA1-4202-8507-7CE292C0BA09}" srcOrd="0" destOrd="0" presId="urn:microsoft.com/office/officeart/2005/8/layout/radial1"/>
    <dgm:cxn modelId="{08CEDE95-7B40-43B3-801C-D65EB1FC57D7}" type="presOf" srcId="{56500406-D0B2-4EC8-B9E4-31F6B07B9A36}" destId="{53A18889-D5D8-4C53-A88C-11D27A5822D8}" srcOrd="0" destOrd="0" presId="urn:microsoft.com/office/officeart/2005/8/layout/radial1"/>
    <dgm:cxn modelId="{7190FB5E-0CEB-4B73-93E6-8022280C68E3}" type="presOf" srcId="{6D1307E1-A6D9-4018-8C44-CBB9CCF2DE20}" destId="{12305D6E-729B-42F6-B5FD-1A8279FCFB36}" srcOrd="0" destOrd="0" presId="urn:microsoft.com/office/officeart/2005/8/layout/radial1"/>
    <dgm:cxn modelId="{865F5A35-6436-445A-8AFA-3611921737ED}" type="presOf" srcId="{4750CD57-ED97-4337-B726-CC042B427954}" destId="{371EB363-C2AA-4AB6-A96E-74018CC5F760}" srcOrd="0" destOrd="0" presId="urn:microsoft.com/office/officeart/2005/8/layout/radial1"/>
    <dgm:cxn modelId="{339C2A7D-DD4C-4B53-817F-02E1631CABE3}" type="presOf" srcId="{56500406-D0B2-4EC8-B9E4-31F6B07B9A36}" destId="{00756BBF-BF52-4148-AE79-210E42FAE3CA}" srcOrd="1" destOrd="0" presId="urn:microsoft.com/office/officeart/2005/8/layout/radial1"/>
    <dgm:cxn modelId="{01594E89-E33B-4CF5-811F-D2D5B49DE6D9}" type="presParOf" srcId="{1091A664-A23E-43B8-9CBE-DDFD427C5175}" destId="{5B04ED5C-8CC2-4E7E-B35A-0E159893ADD1}" srcOrd="0" destOrd="0" presId="urn:microsoft.com/office/officeart/2005/8/layout/radial1"/>
    <dgm:cxn modelId="{AF7CC5BC-3060-476F-8C2B-553D6AC0A948}" type="presParOf" srcId="{1091A664-A23E-43B8-9CBE-DDFD427C5175}" destId="{12305D6E-729B-42F6-B5FD-1A8279FCFB36}" srcOrd="1" destOrd="0" presId="urn:microsoft.com/office/officeart/2005/8/layout/radial1"/>
    <dgm:cxn modelId="{DA389481-DCF7-4E9B-8D67-E05315E91D14}" type="presParOf" srcId="{12305D6E-729B-42F6-B5FD-1A8279FCFB36}" destId="{30FC4E0F-4B7B-437B-A6F4-D74159E1630F}" srcOrd="0" destOrd="0" presId="urn:microsoft.com/office/officeart/2005/8/layout/radial1"/>
    <dgm:cxn modelId="{A934F20A-7A93-4DC3-9377-D74570B93D61}" type="presParOf" srcId="{1091A664-A23E-43B8-9CBE-DDFD427C5175}" destId="{C00CB193-0F45-4ED2-8288-81EC243483EB}" srcOrd="2" destOrd="0" presId="urn:microsoft.com/office/officeart/2005/8/layout/radial1"/>
    <dgm:cxn modelId="{823D3BC5-866D-4E54-8E2B-78177ED99B3A}" type="presParOf" srcId="{1091A664-A23E-43B8-9CBE-DDFD427C5175}" destId="{371EB363-C2AA-4AB6-A96E-74018CC5F760}" srcOrd="3" destOrd="0" presId="urn:microsoft.com/office/officeart/2005/8/layout/radial1"/>
    <dgm:cxn modelId="{ADD8CA6A-C9FA-4AF4-BABC-321DE404A760}" type="presParOf" srcId="{371EB363-C2AA-4AB6-A96E-74018CC5F760}" destId="{9068C861-3B5A-4DED-8DFD-331259C2CCE1}" srcOrd="0" destOrd="0" presId="urn:microsoft.com/office/officeart/2005/8/layout/radial1"/>
    <dgm:cxn modelId="{F889C11C-85A3-4AE1-A245-4238BBDF1FD3}" type="presParOf" srcId="{1091A664-A23E-43B8-9CBE-DDFD427C5175}" destId="{380CA8F2-FCA1-4202-8507-7CE292C0BA09}" srcOrd="4" destOrd="0" presId="urn:microsoft.com/office/officeart/2005/8/layout/radial1"/>
    <dgm:cxn modelId="{0C02DABD-B9F0-43AF-A48E-D8663F8C852A}" type="presParOf" srcId="{1091A664-A23E-43B8-9CBE-DDFD427C5175}" destId="{D7460BCB-F345-4600-9E32-ED309AE11AF0}" srcOrd="5" destOrd="0" presId="urn:microsoft.com/office/officeart/2005/8/layout/radial1"/>
    <dgm:cxn modelId="{A89D26D4-3E99-4B18-9AC8-9B940A216E1A}" type="presParOf" srcId="{D7460BCB-F345-4600-9E32-ED309AE11AF0}" destId="{309B57B0-95E8-460C-9405-FDDF36FFB3F9}" srcOrd="0" destOrd="0" presId="urn:microsoft.com/office/officeart/2005/8/layout/radial1"/>
    <dgm:cxn modelId="{7B978E3F-63A2-4213-9C6A-BAF98A7C1538}" type="presParOf" srcId="{1091A664-A23E-43B8-9CBE-DDFD427C5175}" destId="{2B5D149C-7BE0-44E7-9BE3-EE4B33759606}" srcOrd="6" destOrd="0" presId="urn:microsoft.com/office/officeart/2005/8/layout/radial1"/>
    <dgm:cxn modelId="{0BD453FB-4FAB-4984-B6D9-B0A8C7E05DAB}" type="presParOf" srcId="{1091A664-A23E-43B8-9CBE-DDFD427C5175}" destId="{53A18889-D5D8-4C53-A88C-11D27A5822D8}" srcOrd="7" destOrd="0" presId="urn:microsoft.com/office/officeart/2005/8/layout/radial1"/>
    <dgm:cxn modelId="{19BE83D7-495F-4C6E-9C77-5D66FDC9B7FB}" type="presParOf" srcId="{53A18889-D5D8-4C53-A88C-11D27A5822D8}" destId="{00756BBF-BF52-4148-AE79-210E42FAE3CA}" srcOrd="0" destOrd="0" presId="urn:microsoft.com/office/officeart/2005/8/layout/radial1"/>
    <dgm:cxn modelId="{3BA8A2C6-8CCE-4B2A-B42E-A2A9C463DE69}" type="presParOf" srcId="{1091A664-A23E-43B8-9CBE-DDFD427C5175}" destId="{125E6122-A467-4C20-B25F-1BDE1E154AB4}" srcOrd="8" destOrd="0" presId="urn:microsoft.com/office/officeart/2005/8/layout/radial1"/>
  </dgm:cxnLst>
  <dgm:bg/>
  <dgm:whole>
    <a:ln w="28575">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4ED5C-8CC2-4E7E-B35A-0E159893ADD1}">
      <dsp:nvSpPr>
        <dsp:cNvPr id="0" name=""/>
        <dsp:cNvSpPr/>
      </dsp:nvSpPr>
      <dsp:spPr>
        <a:xfrm>
          <a:off x="2838264" y="1959841"/>
          <a:ext cx="1489500" cy="148950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TEMA PRIORITAS</a:t>
          </a:r>
          <a:endParaRPr lang="en-US" sz="1800" b="1" kern="1200" dirty="0">
            <a:solidFill>
              <a:schemeClr val="tx1"/>
            </a:solidFill>
          </a:endParaRPr>
        </a:p>
      </dsp:txBody>
      <dsp:txXfrm>
        <a:off x="3056396" y="2177973"/>
        <a:ext cx="1053236" cy="1053236"/>
      </dsp:txXfrm>
    </dsp:sp>
    <dsp:sp modelId="{12305D6E-729B-42F6-B5FD-1A8279FCFB36}">
      <dsp:nvSpPr>
        <dsp:cNvPr id="0" name=""/>
        <dsp:cNvSpPr/>
      </dsp:nvSpPr>
      <dsp:spPr>
        <a:xfrm rot="5295696">
          <a:off x="3513800" y="1988250"/>
          <a:ext cx="96159" cy="39983"/>
        </a:xfrm>
        <a:custGeom>
          <a:avLst/>
          <a:gdLst/>
          <a:ahLst/>
          <a:cxnLst/>
          <a:rect l="0" t="0" r="0" b="0"/>
          <a:pathLst>
            <a:path>
              <a:moveTo>
                <a:pt x="0" y="19991"/>
              </a:moveTo>
              <a:lnTo>
                <a:pt x="96159" y="19991"/>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3559476" y="2005838"/>
        <a:ext cx="4807" cy="4807"/>
      </dsp:txXfrm>
    </dsp:sp>
    <dsp:sp modelId="{C00CB193-0F45-4ED2-8288-81EC243483EB}">
      <dsp:nvSpPr>
        <dsp:cNvPr id="0" name=""/>
        <dsp:cNvSpPr/>
      </dsp:nvSpPr>
      <dsp:spPr>
        <a:xfrm>
          <a:off x="2081950" y="73987"/>
          <a:ext cx="2902620" cy="1982525"/>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ts val="0"/>
            </a:spcAft>
          </a:pPr>
          <a:endParaRPr lang="en-US" sz="1600" b="1" kern="1200" dirty="0" smtClean="0">
            <a:solidFill>
              <a:schemeClr val="tx1"/>
            </a:solidFill>
          </a:endParaRPr>
        </a:p>
        <a:p>
          <a:pPr lvl="0" algn="ctr" defTabSz="711200">
            <a:lnSpc>
              <a:spcPct val="100000"/>
            </a:lnSpc>
            <a:spcBef>
              <a:spcPct val="0"/>
            </a:spcBef>
            <a:spcAft>
              <a:spcPts val="0"/>
            </a:spcAft>
          </a:pPr>
          <a:r>
            <a:rPr lang="en-US" sz="1600" b="1" kern="1200" dirty="0" smtClean="0">
              <a:solidFill>
                <a:schemeClr val="tx1"/>
              </a:solidFill>
            </a:rPr>
            <a:t>GAMBARAN UMUM</a:t>
          </a:r>
        </a:p>
        <a:p>
          <a:pPr lvl="0" algn="ctr" defTabSz="711200">
            <a:lnSpc>
              <a:spcPct val="100000"/>
            </a:lnSpc>
            <a:spcBef>
              <a:spcPct val="0"/>
            </a:spcBef>
            <a:spcAft>
              <a:spcPts val="0"/>
            </a:spcAft>
          </a:pPr>
          <a:r>
            <a:rPr lang="en-US" altLang="ko-KR" sz="1400" b="1" kern="1200" dirty="0" smtClean="0">
              <a:solidFill>
                <a:schemeClr val="bg1"/>
              </a:solidFill>
              <a:cs typeface="Arial" pitchFamily="34" charset="0"/>
            </a:rPr>
            <a:t>1. </a:t>
          </a:r>
          <a:r>
            <a:rPr lang="en-US" altLang="ko-KR" sz="1400" b="1" kern="1200" dirty="0" err="1" smtClean="0">
              <a:solidFill>
                <a:schemeClr val="bg1"/>
              </a:solidFill>
              <a:cs typeface="Arial" pitchFamily="34" charset="0"/>
            </a:rPr>
            <a:t>Geografi</a:t>
          </a:r>
          <a:endParaRPr lang="en-US" altLang="ko-KR" sz="1400" b="1" kern="1200" dirty="0" smtClean="0">
            <a:solidFill>
              <a:schemeClr val="bg1"/>
            </a:solidFill>
            <a:cs typeface="Arial" pitchFamily="34" charset="0"/>
          </a:endParaRPr>
        </a:p>
        <a:p>
          <a:pPr lvl="0" algn="ctr" defTabSz="711200">
            <a:lnSpc>
              <a:spcPct val="100000"/>
            </a:lnSpc>
            <a:spcBef>
              <a:spcPct val="0"/>
            </a:spcBef>
            <a:spcAft>
              <a:spcPts val="0"/>
            </a:spcAft>
          </a:pPr>
          <a:r>
            <a:rPr lang="en-US" altLang="ko-KR" sz="1400" b="1" kern="1200" dirty="0" smtClean="0">
              <a:solidFill>
                <a:schemeClr val="bg1"/>
              </a:solidFill>
              <a:cs typeface="Arial" pitchFamily="34" charset="0"/>
            </a:rPr>
            <a:t>2. </a:t>
          </a:r>
          <a:r>
            <a:rPr lang="en-US" altLang="ko-KR" sz="1400" b="1" kern="1200" dirty="0" err="1" smtClean="0">
              <a:solidFill>
                <a:schemeClr val="bg1"/>
              </a:solidFill>
              <a:cs typeface="Arial" pitchFamily="34" charset="0"/>
            </a:rPr>
            <a:t>Kependudukan</a:t>
          </a:r>
          <a:endParaRPr lang="en-US" altLang="ko-KR" sz="1400" b="1" kern="1200" dirty="0" smtClean="0">
            <a:solidFill>
              <a:schemeClr val="bg1"/>
            </a:solidFill>
            <a:cs typeface="Arial" pitchFamily="34" charset="0"/>
          </a:endParaRPr>
        </a:p>
        <a:p>
          <a:pPr lvl="0" algn="ctr" defTabSz="711200">
            <a:lnSpc>
              <a:spcPct val="100000"/>
            </a:lnSpc>
            <a:spcBef>
              <a:spcPct val="0"/>
            </a:spcBef>
            <a:spcAft>
              <a:spcPts val="0"/>
            </a:spcAft>
          </a:pPr>
          <a:r>
            <a:rPr lang="en-US" altLang="ko-KR" sz="1400" b="1" kern="1200" dirty="0" smtClean="0">
              <a:solidFill>
                <a:schemeClr val="bg1"/>
              </a:solidFill>
              <a:cs typeface="Arial" pitchFamily="34" charset="0"/>
            </a:rPr>
            <a:t>3. </a:t>
          </a:r>
          <a:r>
            <a:rPr lang="en-US" altLang="ko-KR" sz="1400" b="1" kern="1200" dirty="0" err="1" smtClean="0">
              <a:solidFill>
                <a:schemeClr val="bg1"/>
              </a:solidFill>
              <a:cs typeface="Arial" pitchFamily="34" charset="0"/>
            </a:rPr>
            <a:t>Ketenagakerjaan</a:t>
          </a:r>
          <a:endParaRPr lang="en-US" altLang="ko-KR" sz="1400" b="1" kern="1200" dirty="0" smtClean="0">
            <a:solidFill>
              <a:schemeClr val="bg1"/>
            </a:solidFill>
            <a:cs typeface="Arial" pitchFamily="34" charset="0"/>
          </a:endParaRPr>
        </a:p>
        <a:p>
          <a:pPr lvl="0" algn="ctr" defTabSz="711200">
            <a:lnSpc>
              <a:spcPct val="100000"/>
            </a:lnSpc>
            <a:spcBef>
              <a:spcPct val="0"/>
            </a:spcBef>
            <a:spcAft>
              <a:spcPts val="0"/>
            </a:spcAft>
          </a:pPr>
          <a:r>
            <a:rPr lang="en-US" altLang="ko-KR" sz="1400" b="1" kern="1200" dirty="0" smtClean="0">
              <a:solidFill>
                <a:schemeClr val="bg1"/>
              </a:solidFill>
              <a:cs typeface="Arial" pitchFamily="34" charset="0"/>
            </a:rPr>
            <a:t>4. </a:t>
          </a:r>
          <a:r>
            <a:rPr lang="en-US" altLang="ko-KR" sz="1400" b="1" kern="1200" dirty="0" err="1" smtClean="0">
              <a:solidFill>
                <a:schemeClr val="bg1"/>
              </a:solidFill>
              <a:cs typeface="Arial" pitchFamily="34" charset="0"/>
            </a:rPr>
            <a:t>Kesmas</a:t>
          </a:r>
          <a:endParaRPr lang="en-US" altLang="ko-KR" sz="1400" b="1" kern="1200" dirty="0" smtClean="0">
            <a:solidFill>
              <a:schemeClr val="bg1"/>
            </a:solidFill>
            <a:cs typeface="Arial" pitchFamily="34" charset="0"/>
          </a:endParaRPr>
        </a:p>
        <a:p>
          <a:pPr lvl="0" algn="ctr" defTabSz="711200">
            <a:lnSpc>
              <a:spcPct val="100000"/>
            </a:lnSpc>
            <a:spcBef>
              <a:spcPct val="0"/>
            </a:spcBef>
            <a:spcAft>
              <a:spcPts val="0"/>
            </a:spcAft>
          </a:pPr>
          <a:r>
            <a:rPr lang="en-US" altLang="ko-KR" sz="1400" b="1" kern="1200" dirty="0" smtClean="0">
              <a:solidFill>
                <a:schemeClr val="bg1"/>
              </a:solidFill>
              <a:cs typeface="Arial" pitchFamily="34" charset="0"/>
            </a:rPr>
            <a:t>5. PUD.</a:t>
          </a:r>
          <a:endParaRPr lang="en-US" sz="1400" b="1" kern="1200" dirty="0">
            <a:solidFill>
              <a:schemeClr val="bg1"/>
            </a:solidFill>
          </a:endParaRPr>
        </a:p>
      </dsp:txBody>
      <dsp:txXfrm>
        <a:off x="2507029" y="364321"/>
        <a:ext cx="2052462" cy="1401857"/>
      </dsp:txXfrm>
    </dsp:sp>
    <dsp:sp modelId="{371EB363-C2AA-4AB6-A96E-74018CC5F760}">
      <dsp:nvSpPr>
        <dsp:cNvPr id="0" name=""/>
        <dsp:cNvSpPr/>
      </dsp:nvSpPr>
      <dsp:spPr>
        <a:xfrm>
          <a:off x="4327764" y="2684600"/>
          <a:ext cx="37014" cy="39983"/>
        </a:xfrm>
        <a:custGeom>
          <a:avLst/>
          <a:gdLst/>
          <a:ahLst/>
          <a:cxnLst/>
          <a:rect l="0" t="0" r="0" b="0"/>
          <a:pathLst>
            <a:path>
              <a:moveTo>
                <a:pt x="0" y="19991"/>
              </a:moveTo>
              <a:lnTo>
                <a:pt x="37014" y="19991"/>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4345346" y="2703666"/>
        <a:ext cx="1850" cy="1850"/>
      </dsp:txXfrm>
    </dsp:sp>
    <dsp:sp modelId="{380CA8F2-FCA1-4202-8507-7CE292C0BA09}">
      <dsp:nvSpPr>
        <dsp:cNvPr id="0" name=""/>
        <dsp:cNvSpPr/>
      </dsp:nvSpPr>
      <dsp:spPr>
        <a:xfrm>
          <a:off x="4364779" y="1803443"/>
          <a:ext cx="2180778" cy="1802296"/>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en-US" sz="1800" b="1" kern="1200" dirty="0" smtClean="0">
              <a:solidFill>
                <a:schemeClr val="tx1"/>
              </a:solidFill>
            </a:rPr>
            <a:t>ISU PEMAJUAN IPTEK</a:t>
          </a:r>
          <a:endParaRPr lang="en-US" sz="2000" b="1" kern="1200" dirty="0" smtClean="0">
            <a:solidFill>
              <a:schemeClr val="tx1"/>
            </a:solidFill>
          </a:endParaRPr>
        </a:p>
        <a:p>
          <a:pPr lvl="0" algn="ctr" defTabSz="800100">
            <a:lnSpc>
              <a:spcPct val="100000"/>
            </a:lnSpc>
            <a:spcBef>
              <a:spcPct val="0"/>
            </a:spcBef>
            <a:spcAft>
              <a:spcPts val="0"/>
            </a:spcAft>
          </a:pPr>
          <a:r>
            <a:rPr lang="en-US" sz="1200" b="1" kern="1200" dirty="0" err="1" smtClean="0">
              <a:solidFill>
                <a:schemeClr val="bg1"/>
              </a:solidFill>
            </a:rPr>
            <a:t>Ra</a:t>
          </a:r>
          <a:r>
            <a:rPr lang="en-US" sz="1400" b="1" kern="1200" dirty="0" err="1" smtClean="0">
              <a:solidFill>
                <a:schemeClr val="bg1"/>
              </a:solidFill>
            </a:rPr>
            <a:t>ncangan</a:t>
          </a:r>
          <a:r>
            <a:rPr lang="en-US" sz="1400" b="1" kern="1200" dirty="0" smtClean="0">
              <a:solidFill>
                <a:schemeClr val="bg1"/>
              </a:solidFill>
            </a:rPr>
            <a:t> RPJMD  </a:t>
          </a:r>
        </a:p>
        <a:p>
          <a:pPr lvl="0" algn="ctr" defTabSz="800100">
            <a:lnSpc>
              <a:spcPct val="100000"/>
            </a:lnSpc>
            <a:spcBef>
              <a:spcPct val="0"/>
            </a:spcBef>
            <a:spcAft>
              <a:spcPts val="0"/>
            </a:spcAft>
          </a:pPr>
          <a:r>
            <a:rPr lang="en-US" sz="1400" b="1" kern="1200" dirty="0" smtClean="0">
              <a:solidFill>
                <a:schemeClr val="bg1"/>
              </a:solidFill>
            </a:rPr>
            <a:t>2025-2029</a:t>
          </a:r>
          <a:endParaRPr lang="en-US" sz="1400" b="1" kern="1200" dirty="0">
            <a:solidFill>
              <a:schemeClr val="bg1"/>
            </a:solidFill>
          </a:endParaRPr>
        </a:p>
      </dsp:txBody>
      <dsp:txXfrm>
        <a:off x="4684147" y="2067383"/>
        <a:ext cx="1542042" cy="1274416"/>
      </dsp:txXfrm>
    </dsp:sp>
    <dsp:sp modelId="{D7460BCB-F345-4600-9E32-ED309AE11AF0}">
      <dsp:nvSpPr>
        <dsp:cNvPr id="0" name=""/>
        <dsp:cNvSpPr/>
      </dsp:nvSpPr>
      <dsp:spPr>
        <a:xfrm rot="16171673">
          <a:off x="3540436" y="3381011"/>
          <a:ext cx="96632" cy="39983"/>
        </a:xfrm>
        <a:custGeom>
          <a:avLst/>
          <a:gdLst/>
          <a:ahLst/>
          <a:cxnLst/>
          <a:rect l="0" t="0" r="0" b="0"/>
          <a:pathLst>
            <a:path>
              <a:moveTo>
                <a:pt x="0" y="19991"/>
              </a:moveTo>
              <a:lnTo>
                <a:pt x="96632" y="19991"/>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rot="10800000">
        <a:off x="3586337" y="3398586"/>
        <a:ext cx="4831" cy="4831"/>
      </dsp:txXfrm>
    </dsp:sp>
    <dsp:sp modelId="{2B5D149C-7BE0-44E7-9BE3-EE4B33759606}">
      <dsp:nvSpPr>
        <dsp:cNvPr id="0" name=""/>
        <dsp:cNvSpPr/>
      </dsp:nvSpPr>
      <dsp:spPr>
        <a:xfrm>
          <a:off x="2145212" y="3352672"/>
          <a:ext cx="2902620" cy="1982525"/>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endParaRPr lang="en-US" sz="1800" b="1" kern="1200" dirty="0" smtClean="0">
            <a:solidFill>
              <a:schemeClr val="tx1"/>
            </a:solidFill>
          </a:endParaRPr>
        </a:p>
        <a:p>
          <a:pPr lvl="0" algn="ctr" defTabSz="800100">
            <a:lnSpc>
              <a:spcPct val="100000"/>
            </a:lnSpc>
            <a:spcBef>
              <a:spcPct val="0"/>
            </a:spcBef>
            <a:spcAft>
              <a:spcPts val="0"/>
            </a:spcAft>
          </a:pPr>
          <a:r>
            <a:rPr lang="en-US" sz="1800" b="1" kern="1200" dirty="0" smtClean="0">
              <a:solidFill>
                <a:schemeClr val="tx1"/>
              </a:solidFill>
            </a:rPr>
            <a:t>DAYA SAING DAERAH</a:t>
          </a:r>
        </a:p>
        <a:p>
          <a:pPr lvl="0" algn="ctr" defTabSz="800100">
            <a:lnSpc>
              <a:spcPct val="100000"/>
            </a:lnSpc>
            <a:spcBef>
              <a:spcPct val="0"/>
            </a:spcBef>
            <a:spcAft>
              <a:spcPts val="0"/>
            </a:spcAft>
          </a:pPr>
          <a:r>
            <a:rPr lang="en-US" sz="1800" b="1" kern="1200" dirty="0" smtClean="0">
              <a:solidFill>
                <a:schemeClr val="tx1"/>
              </a:solidFill>
            </a:rPr>
            <a:t>(IDSD)</a:t>
          </a:r>
        </a:p>
        <a:p>
          <a:pPr lvl="0" algn="ctr" defTabSz="800100">
            <a:lnSpc>
              <a:spcPct val="100000"/>
            </a:lnSpc>
            <a:spcBef>
              <a:spcPct val="0"/>
            </a:spcBef>
            <a:spcAft>
              <a:spcPts val="0"/>
            </a:spcAft>
          </a:pPr>
          <a:r>
            <a:rPr lang="en-US" sz="1600" b="1" kern="1200" dirty="0" smtClean="0">
              <a:solidFill>
                <a:schemeClr val="bg1"/>
              </a:solidFill>
            </a:rPr>
            <a:t>- 4 </a:t>
          </a:r>
          <a:r>
            <a:rPr lang="en-US" sz="1600" b="1" kern="1200" dirty="0" err="1" smtClean="0">
              <a:solidFill>
                <a:schemeClr val="bg1"/>
              </a:solidFill>
            </a:rPr>
            <a:t>Aspek</a:t>
          </a:r>
          <a:endParaRPr lang="en-US" sz="1600" b="1" kern="1200" dirty="0" smtClean="0">
            <a:solidFill>
              <a:schemeClr val="bg1"/>
            </a:solidFill>
          </a:endParaRPr>
        </a:p>
        <a:p>
          <a:pPr lvl="0" algn="ctr" defTabSz="800100">
            <a:lnSpc>
              <a:spcPct val="100000"/>
            </a:lnSpc>
            <a:spcBef>
              <a:spcPct val="0"/>
            </a:spcBef>
            <a:spcAft>
              <a:spcPts val="0"/>
            </a:spcAft>
          </a:pPr>
          <a:r>
            <a:rPr lang="en-US" sz="1600" b="1" kern="1200" dirty="0" smtClean="0">
              <a:solidFill>
                <a:schemeClr val="bg1"/>
              </a:solidFill>
            </a:rPr>
            <a:t>- 12 </a:t>
          </a:r>
          <a:r>
            <a:rPr lang="en-US" sz="1600" b="1" kern="1200" dirty="0" err="1" smtClean="0">
              <a:solidFill>
                <a:schemeClr val="bg1"/>
              </a:solidFill>
            </a:rPr>
            <a:t>Pilar</a:t>
          </a:r>
          <a:endParaRPr lang="en-US" sz="1600" b="1" kern="1200" dirty="0">
            <a:solidFill>
              <a:schemeClr val="bg1"/>
            </a:solidFill>
          </a:endParaRPr>
        </a:p>
      </dsp:txBody>
      <dsp:txXfrm>
        <a:off x="2570291" y="3643006"/>
        <a:ext cx="2052462" cy="1401857"/>
      </dsp:txXfrm>
    </dsp:sp>
    <dsp:sp modelId="{53A18889-D5D8-4C53-A88C-11D27A5822D8}">
      <dsp:nvSpPr>
        <dsp:cNvPr id="0" name=""/>
        <dsp:cNvSpPr/>
      </dsp:nvSpPr>
      <dsp:spPr>
        <a:xfrm>
          <a:off x="2838264" y="2684600"/>
          <a:ext cx="71626" cy="39983"/>
        </a:xfrm>
        <a:custGeom>
          <a:avLst/>
          <a:gdLst/>
          <a:ahLst/>
          <a:cxnLst/>
          <a:rect l="0" t="0" r="0" b="0"/>
          <a:pathLst>
            <a:path>
              <a:moveTo>
                <a:pt x="0" y="19991"/>
              </a:moveTo>
              <a:lnTo>
                <a:pt x="71626" y="19991"/>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2872286" y="2702801"/>
        <a:ext cx="3581" cy="3581"/>
      </dsp:txXfrm>
    </dsp:sp>
    <dsp:sp modelId="{125E6122-A467-4C20-B25F-1BDE1E154AB4}">
      <dsp:nvSpPr>
        <dsp:cNvPr id="0" name=""/>
        <dsp:cNvSpPr/>
      </dsp:nvSpPr>
      <dsp:spPr>
        <a:xfrm>
          <a:off x="7270" y="1713329"/>
          <a:ext cx="2902620" cy="1982525"/>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en-US" sz="1800" b="1" kern="1200" dirty="0" smtClean="0">
              <a:solidFill>
                <a:schemeClr val="tx1"/>
              </a:solidFill>
            </a:rPr>
            <a:t>GAMBARAN RIDA</a:t>
          </a:r>
        </a:p>
        <a:p>
          <a:pPr lvl="0" algn="ctr" defTabSz="800100">
            <a:lnSpc>
              <a:spcPct val="100000"/>
            </a:lnSpc>
            <a:spcBef>
              <a:spcPct val="0"/>
            </a:spcBef>
            <a:spcAft>
              <a:spcPts val="0"/>
            </a:spcAft>
          </a:pPr>
          <a:r>
            <a:rPr lang="en-US" sz="1400" b="1" kern="1200" dirty="0" smtClean="0">
              <a:solidFill>
                <a:schemeClr val="bg1"/>
              </a:solidFill>
            </a:rPr>
            <a:t>1.</a:t>
          </a:r>
          <a:r>
            <a:rPr lang="en-US" sz="1400" b="1" kern="1200" dirty="0" smtClean="0">
              <a:solidFill>
                <a:schemeClr val="tx1"/>
              </a:solidFill>
            </a:rPr>
            <a:t> </a:t>
          </a:r>
          <a:r>
            <a:rPr lang="en-US" sz="1400" b="1" kern="1200" dirty="0" err="1" smtClean="0">
              <a:solidFill>
                <a:schemeClr val="bg1"/>
              </a:solidFill>
            </a:rPr>
            <a:t>Kelembagaan</a:t>
          </a:r>
          <a:r>
            <a:rPr lang="en-US" sz="1400" b="1" kern="1200" dirty="0" smtClean="0">
              <a:solidFill>
                <a:schemeClr val="bg1"/>
              </a:solidFill>
            </a:rPr>
            <a:t> </a:t>
          </a:r>
        </a:p>
        <a:p>
          <a:pPr lvl="0" algn="ctr" defTabSz="800100">
            <a:lnSpc>
              <a:spcPct val="100000"/>
            </a:lnSpc>
            <a:spcBef>
              <a:spcPct val="0"/>
            </a:spcBef>
            <a:spcAft>
              <a:spcPts val="0"/>
            </a:spcAft>
          </a:pPr>
          <a:r>
            <a:rPr lang="en-US" sz="1400" b="1" kern="1200" dirty="0" smtClean="0">
              <a:solidFill>
                <a:schemeClr val="bg1"/>
              </a:solidFill>
            </a:rPr>
            <a:t>2. </a:t>
          </a:r>
          <a:r>
            <a:rPr lang="en-US" sz="1400" b="1" kern="1200" dirty="0" err="1" smtClean="0">
              <a:solidFill>
                <a:schemeClr val="bg1"/>
              </a:solidFill>
            </a:rPr>
            <a:t>Kemapuan</a:t>
          </a:r>
          <a:r>
            <a:rPr lang="en-US" sz="1400" b="1" kern="1200" dirty="0" smtClean="0">
              <a:solidFill>
                <a:schemeClr val="bg1"/>
              </a:solidFill>
            </a:rPr>
            <a:t> </a:t>
          </a:r>
          <a:r>
            <a:rPr lang="en-US" sz="1400" b="1" kern="1200" dirty="0" err="1" smtClean="0">
              <a:solidFill>
                <a:schemeClr val="bg1"/>
              </a:solidFill>
            </a:rPr>
            <a:t>kajian</a:t>
          </a:r>
          <a:endParaRPr lang="en-US" sz="1400" b="1" kern="1200" dirty="0" smtClean="0">
            <a:solidFill>
              <a:schemeClr val="bg1"/>
            </a:solidFill>
          </a:endParaRPr>
        </a:p>
        <a:p>
          <a:pPr lvl="0" algn="ctr" defTabSz="800100">
            <a:lnSpc>
              <a:spcPct val="100000"/>
            </a:lnSpc>
            <a:spcBef>
              <a:spcPct val="0"/>
            </a:spcBef>
            <a:spcAft>
              <a:spcPts val="0"/>
            </a:spcAft>
          </a:pPr>
          <a:r>
            <a:rPr lang="en-US" sz="1400" b="1" kern="1200" dirty="0" smtClean="0">
              <a:solidFill>
                <a:schemeClr val="bg1"/>
              </a:solidFill>
            </a:rPr>
            <a:t>3. </a:t>
          </a:r>
          <a:r>
            <a:rPr lang="en-US" sz="1400" b="1" kern="1200" dirty="0" err="1" smtClean="0">
              <a:solidFill>
                <a:schemeClr val="bg1"/>
              </a:solidFill>
            </a:rPr>
            <a:t>Pemanfaatan</a:t>
          </a:r>
          <a:r>
            <a:rPr lang="en-US" sz="1400" b="1" kern="1200" dirty="0" smtClean="0">
              <a:solidFill>
                <a:schemeClr val="bg1"/>
              </a:solidFill>
            </a:rPr>
            <a:t> </a:t>
          </a:r>
          <a:r>
            <a:rPr lang="en-US" sz="1400" b="1" kern="1200" dirty="0" err="1" smtClean="0">
              <a:solidFill>
                <a:schemeClr val="bg1"/>
              </a:solidFill>
            </a:rPr>
            <a:t>kajian</a:t>
          </a:r>
          <a:r>
            <a:rPr lang="en-US" sz="1400" b="1" kern="1200" dirty="0" smtClean="0">
              <a:solidFill>
                <a:schemeClr val="bg1"/>
              </a:solidFill>
            </a:rPr>
            <a:t> </a:t>
          </a:r>
        </a:p>
        <a:p>
          <a:pPr lvl="0" algn="ctr" defTabSz="800100">
            <a:lnSpc>
              <a:spcPct val="100000"/>
            </a:lnSpc>
            <a:spcBef>
              <a:spcPct val="0"/>
            </a:spcBef>
            <a:spcAft>
              <a:spcPts val="0"/>
            </a:spcAft>
          </a:pPr>
          <a:r>
            <a:rPr lang="en-US" sz="1400" b="1" kern="1200" dirty="0" smtClean="0">
              <a:solidFill>
                <a:schemeClr val="bg1"/>
              </a:solidFill>
            </a:rPr>
            <a:t>4. </a:t>
          </a:r>
          <a:r>
            <a:rPr lang="en-US" sz="1400" b="1" kern="1200" dirty="0" err="1" smtClean="0">
              <a:solidFill>
                <a:schemeClr val="bg1"/>
              </a:solidFill>
            </a:rPr>
            <a:t>Permasalahan</a:t>
          </a:r>
          <a:r>
            <a:rPr lang="en-US" sz="1400" b="1" kern="1200" dirty="0" smtClean="0">
              <a:solidFill>
                <a:schemeClr val="bg1"/>
              </a:solidFill>
            </a:rPr>
            <a:t> </a:t>
          </a:r>
          <a:r>
            <a:rPr lang="en-US" sz="1400" b="1" kern="1200" dirty="0" err="1" smtClean="0">
              <a:solidFill>
                <a:schemeClr val="bg1"/>
              </a:solidFill>
            </a:rPr>
            <a:t>daerah</a:t>
          </a:r>
          <a:endParaRPr lang="en-US" sz="1400" b="1" kern="1200" dirty="0">
            <a:solidFill>
              <a:schemeClr val="bg1"/>
            </a:solidFill>
          </a:endParaRPr>
        </a:p>
      </dsp:txBody>
      <dsp:txXfrm>
        <a:off x="432349" y="2003663"/>
        <a:ext cx="2052462" cy="14018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4ED5C-8CC2-4E7E-B35A-0E159893ADD1}">
      <dsp:nvSpPr>
        <dsp:cNvPr id="0" name=""/>
        <dsp:cNvSpPr/>
      </dsp:nvSpPr>
      <dsp:spPr>
        <a:xfrm>
          <a:off x="2520652" y="1676118"/>
          <a:ext cx="3192875" cy="3192875"/>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t>”</a:t>
          </a:r>
          <a:r>
            <a:rPr lang="en-US" sz="1900" b="1" kern="1200" dirty="0" err="1" smtClean="0"/>
            <a:t>Percepatan</a:t>
          </a:r>
          <a:r>
            <a:rPr lang="en-US" sz="1900" b="1" kern="1200" dirty="0" smtClean="0"/>
            <a:t> </a:t>
          </a:r>
          <a:r>
            <a:rPr lang="en-US" sz="1900" b="1" kern="1200" dirty="0" err="1" smtClean="0"/>
            <a:t>Transformasi</a:t>
          </a:r>
          <a:r>
            <a:rPr lang="en-US" sz="1900" b="1" kern="1200" dirty="0" smtClean="0"/>
            <a:t> </a:t>
          </a:r>
          <a:r>
            <a:rPr lang="en-US" sz="1900" b="1" kern="1200" dirty="0" err="1" smtClean="0"/>
            <a:t>Ekonomi</a:t>
          </a:r>
          <a:r>
            <a:rPr lang="en-US" sz="1900" b="1" kern="1200" dirty="0" smtClean="0"/>
            <a:t> </a:t>
          </a:r>
          <a:r>
            <a:rPr lang="en-US" sz="1900" b="1" kern="1200" dirty="0" err="1" smtClean="0"/>
            <a:t>dan</a:t>
          </a:r>
          <a:r>
            <a:rPr lang="en-US" sz="1900" b="1" kern="1200" dirty="0" smtClean="0"/>
            <a:t> </a:t>
          </a:r>
          <a:r>
            <a:rPr lang="en-US" sz="1900" b="1" kern="1200" dirty="0" err="1" smtClean="0"/>
            <a:t>Sosial</a:t>
          </a:r>
          <a:r>
            <a:rPr lang="en-US" sz="1900" b="1" kern="1200" dirty="0" smtClean="0"/>
            <a:t> </a:t>
          </a:r>
          <a:r>
            <a:rPr lang="en-US" sz="1900" b="1" kern="1200" dirty="0" err="1" smtClean="0"/>
            <a:t>serta</a:t>
          </a:r>
          <a:r>
            <a:rPr lang="en-US" sz="1900" b="1" kern="1200" dirty="0" smtClean="0"/>
            <a:t> </a:t>
          </a:r>
          <a:r>
            <a:rPr lang="en-US" sz="1900" b="1" kern="1200" dirty="0" err="1" smtClean="0"/>
            <a:t>Peningkaan</a:t>
          </a:r>
          <a:r>
            <a:rPr lang="en-US" sz="1900" b="1" kern="1200" dirty="0" smtClean="0"/>
            <a:t> </a:t>
          </a:r>
          <a:r>
            <a:rPr lang="en-US" sz="1900" b="1" kern="1200" dirty="0" err="1" smtClean="0"/>
            <a:t>Daya</a:t>
          </a:r>
          <a:r>
            <a:rPr lang="en-US" sz="1900" b="1" kern="1200" dirty="0" smtClean="0"/>
            <a:t> </a:t>
          </a:r>
          <a:r>
            <a:rPr lang="en-US" sz="1900" b="1" kern="1200" dirty="0" err="1" smtClean="0"/>
            <a:t>Daing</a:t>
          </a:r>
          <a:r>
            <a:rPr lang="en-US" sz="1900" b="1" kern="1200" dirty="0" smtClean="0"/>
            <a:t> Daerah </a:t>
          </a:r>
          <a:r>
            <a:rPr lang="en-US" sz="1900" b="1" kern="1200" dirty="0" err="1" smtClean="0"/>
            <a:t>Melalaui</a:t>
          </a:r>
          <a:r>
            <a:rPr lang="en-US" sz="1900" b="1" kern="1200" dirty="0" smtClean="0"/>
            <a:t>  </a:t>
          </a:r>
          <a:r>
            <a:rPr lang="en-US" sz="1900" b="1" kern="1200" dirty="0" err="1" smtClean="0"/>
            <a:t>Penguatan</a:t>
          </a:r>
          <a:r>
            <a:rPr lang="en-US" sz="1900" b="1" kern="1200" dirty="0" smtClean="0"/>
            <a:t> </a:t>
          </a:r>
          <a:r>
            <a:rPr lang="en-US" sz="1900" b="1" kern="1200" dirty="0" err="1" smtClean="0"/>
            <a:t>Ekosistem</a:t>
          </a:r>
          <a:r>
            <a:rPr lang="en-US" sz="1900" b="1" kern="1200" dirty="0" smtClean="0"/>
            <a:t> </a:t>
          </a:r>
          <a:r>
            <a:rPr lang="en-US" sz="1900" b="1" kern="1200" dirty="0" err="1" smtClean="0"/>
            <a:t>Riset</a:t>
          </a:r>
          <a:r>
            <a:rPr lang="en-US" sz="1900" b="1" kern="1200" dirty="0" smtClean="0"/>
            <a:t> </a:t>
          </a:r>
          <a:r>
            <a:rPr lang="en-US" sz="1900" b="1" kern="1200" dirty="0" err="1" smtClean="0"/>
            <a:t>dan</a:t>
          </a:r>
          <a:r>
            <a:rPr lang="en-US" sz="1900" b="1" kern="1200" dirty="0" smtClean="0"/>
            <a:t> </a:t>
          </a:r>
          <a:r>
            <a:rPr lang="en-US" sz="1900" b="1" kern="1200" dirty="0" err="1" smtClean="0"/>
            <a:t>Inovasi</a:t>
          </a:r>
          <a:r>
            <a:rPr lang="en-US" sz="1900" b="1" kern="1200" dirty="0" smtClean="0"/>
            <a:t> Di Daerah”</a:t>
          </a:r>
          <a:endParaRPr lang="en-US" sz="1900" b="1" kern="1200" dirty="0">
            <a:solidFill>
              <a:schemeClr val="tx1"/>
            </a:solidFill>
          </a:endParaRPr>
        </a:p>
      </dsp:txBody>
      <dsp:txXfrm>
        <a:off x="2988238" y="2143704"/>
        <a:ext cx="2257703" cy="2257703"/>
      </dsp:txXfrm>
    </dsp:sp>
    <dsp:sp modelId="{12305D6E-729B-42F6-B5FD-1A8279FCFB36}">
      <dsp:nvSpPr>
        <dsp:cNvPr id="0" name=""/>
        <dsp:cNvSpPr/>
      </dsp:nvSpPr>
      <dsp:spPr>
        <a:xfrm rot="5300766">
          <a:off x="3979854" y="1750621"/>
          <a:ext cx="187737" cy="39983"/>
        </a:xfrm>
        <a:custGeom>
          <a:avLst/>
          <a:gdLst/>
          <a:ahLst/>
          <a:cxnLst/>
          <a:rect l="0" t="0" r="0" b="0"/>
          <a:pathLst>
            <a:path>
              <a:moveTo>
                <a:pt x="0" y="19991"/>
              </a:moveTo>
              <a:lnTo>
                <a:pt x="187737" y="19991"/>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4069029" y="1765919"/>
        <a:ext cx="9386" cy="9386"/>
      </dsp:txXfrm>
    </dsp:sp>
    <dsp:sp modelId="{C00CB193-0F45-4ED2-8288-81EC243483EB}">
      <dsp:nvSpPr>
        <dsp:cNvPr id="0" name=""/>
        <dsp:cNvSpPr/>
      </dsp:nvSpPr>
      <dsp:spPr>
        <a:xfrm>
          <a:off x="3155730" y="510500"/>
          <a:ext cx="1802314" cy="135410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ts val="0"/>
            </a:spcAft>
          </a:pPr>
          <a:r>
            <a:rPr lang="en-US" sz="1600" b="1" kern="1200" dirty="0" smtClean="0">
              <a:solidFill>
                <a:schemeClr val="tx1"/>
              </a:solidFill>
            </a:rPr>
            <a:t>GAMBARAN UMUM</a:t>
          </a:r>
        </a:p>
      </dsp:txBody>
      <dsp:txXfrm>
        <a:off x="3419673" y="708804"/>
        <a:ext cx="1274428" cy="957493"/>
      </dsp:txXfrm>
    </dsp:sp>
    <dsp:sp modelId="{371EB363-C2AA-4AB6-A96E-74018CC5F760}">
      <dsp:nvSpPr>
        <dsp:cNvPr id="0" name=""/>
        <dsp:cNvSpPr/>
      </dsp:nvSpPr>
      <dsp:spPr>
        <a:xfrm rot="10800000">
          <a:off x="5521485" y="3252564"/>
          <a:ext cx="192042" cy="39983"/>
        </a:xfrm>
        <a:custGeom>
          <a:avLst/>
          <a:gdLst/>
          <a:ahLst/>
          <a:cxnLst/>
          <a:rect l="0" t="0" r="0" b="0"/>
          <a:pathLst>
            <a:path>
              <a:moveTo>
                <a:pt x="0" y="19991"/>
              </a:moveTo>
              <a:lnTo>
                <a:pt x="192042" y="19991"/>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rot="10800000">
        <a:off x="5612705" y="3267754"/>
        <a:ext cx="9602" cy="9602"/>
      </dsp:txXfrm>
    </dsp:sp>
    <dsp:sp modelId="{380CA8F2-FCA1-4202-8507-7CE292C0BA09}">
      <dsp:nvSpPr>
        <dsp:cNvPr id="0" name=""/>
        <dsp:cNvSpPr/>
      </dsp:nvSpPr>
      <dsp:spPr>
        <a:xfrm>
          <a:off x="5521485" y="2657053"/>
          <a:ext cx="1802296" cy="123100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en-US" sz="1800" b="1" kern="1200" dirty="0" smtClean="0">
              <a:solidFill>
                <a:schemeClr val="tx1"/>
              </a:solidFill>
            </a:rPr>
            <a:t>ISU PEMAJUAN IPTEK</a:t>
          </a:r>
          <a:endParaRPr lang="en-US" sz="2000" b="1" kern="1200" dirty="0" smtClean="0">
            <a:solidFill>
              <a:schemeClr val="tx1"/>
            </a:solidFill>
          </a:endParaRPr>
        </a:p>
      </dsp:txBody>
      <dsp:txXfrm>
        <a:off x="5785425" y="2837329"/>
        <a:ext cx="1274416" cy="870452"/>
      </dsp:txXfrm>
    </dsp:sp>
    <dsp:sp modelId="{D7460BCB-F345-4600-9E32-ED309AE11AF0}">
      <dsp:nvSpPr>
        <dsp:cNvPr id="0" name=""/>
        <dsp:cNvSpPr/>
      </dsp:nvSpPr>
      <dsp:spPr>
        <a:xfrm rot="16173647">
          <a:off x="4058782" y="4778948"/>
          <a:ext cx="140017" cy="39983"/>
        </a:xfrm>
        <a:custGeom>
          <a:avLst/>
          <a:gdLst/>
          <a:ahLst/>
          <a:cxnLst/>
          <a:rect l="0" t="0" r="0" b="0"/>
          <a:pathLst>
            <a:path>
              <a:moveTo>
                <a:pt x="0" y="19991"/>
              </a:moveTo>
              <a:lnTo>
                <a:pt x="140017" y="19991"/>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rot="10800000">
        <a:off x="4125290" y="4795439"/>
        <a:ext cx="7000" cy="7000"/>
      </dsp:txXfrm>
    </dsp:sp>
    <dsp:sp modelId="{2B5D149C-7BE0-44E7-9BE3-EE4B33759606}">
      <dsp:nvSpPr>
        <dsp:cNvPr id="0" name=""/>
        <dsp:cNvSpPr/>
      </dsp:nvSpPr>
      <dsp:spPr>
        <a:xfrm>
          <a:off x="3232296" y="4728922"/>
          <a:ext cx="1802296" cy="135410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en-US" sz="1800" b="1" kern="1200" dirty="0" smtClean="0">
              <a:solidFill>
                <a:schemeClr val="tx1"/>
              </a:solidFill>
            </a:rPr>
            <a:t>DAYA SAING DAERAH</a:t>
          </a:r>
        </a:p>
        <a:p>
          <a:pPr lvl="0" algn="ctr" defTabSz="800100">
            <a:lnSpc>
              <a:spcPct val="100000"/>
            </a:lnSpc>
            <a:spcBef>
              <a:spcPct val="0"/>
            </a:spcBef>
            <a:spcAft>
              <a:spcPts val="0"/>
            </a:spcAft>
          </a:pPr>
          <a:r>
            <a:rPr lang="en-US" sz="1800" b="1" kern="1200" dirty="0" smtClean="0">
              <a:solidFill>
                <a:schemeClr val="tx1"/>
              </a:solidFill>
            </a:rPr>
            <a:t>(IDSD)</a:t>
          </a:r>
        </a:p>
      </dsp:txBody>
      <dsp:txXfrm>
        <a:off x="3496236" y="4927226"/>
        <a:ext cx="1274416" cy="957493"/>
      </dsp:txXfrm>
    </dsp:sp>
    <dsp:sp modelId="{53A18889-D5D8-4C53-A88C-11D27A5822D8}">
      <dsp:nvSpPr>
        <dsp:cNvPr id="0" name=""/>
        <dsp:cNvSpPr/>
      </dsp:nvSpPr>
      <dsp:spPr>
        <a:xfrm>
          <a:off x="2520652" y="3252564"/>
          <a:ext cx="120508" cy="39983"/>
        </a:xfrm>
        <a:custGeom>
          <a:avLst/>
          <a:gdLst/>
          <a:ahLst/>
          <a:cxnLst/>
          <a:rect l="0" t="0" r="0" b="0"/>
          <a:pathLst>
            <a:path>
              <a:moveTo>
                <a:pt x="0" y="19991"/>
              </a:moveTo>
              <a:lnTo>
                <a:pt x="120508" y="19991"/>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2577894" y="3269543"/>
        <a:ext cx="6025" cy="6025"/>
      </dsp:txXfrm>
    </dsp:sp>
    <dsp:sp modelId="{125E6122-A467-4C20-B25F-1BDE1E154AB4}">
      <dsp:nvSpPr>
        <dsp:cNvPr id="0" name=""/>
        <dsp:cNvSpPr/>
      </dsp:nvSpPr>
      <dsp:spPr>
        <a:xfrm>
          <a:off x="838864" y="2595505"/>
          <a:ext cx="1802296" cy="135410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en-US" sz="1800" b="1" kern="1200" dirty="0" smtClean="0">
              <a:solidFill>
                <a:schemeClr val="tx1"/>
              </a:solidFill>
            </a:rPr>
            <a:t>GAMBARAN RIDA</a:t>
          </a:r>
        </a:p>
      </dsp:txBody>
      <dsp:txXfrm>
        <a:off x="1102804" y="2793809"/>
        <a:ext cx="1274416" cy="95749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C6014D-720F-4BBF-8657-7206757F5EC3}" type="datetimeFigureOut">
              <a:rPr lang="en-US" smtClean="0"/>
              <a:t>7/10/2025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EE600A-FEB1-4164-9E55-3FBC639BB761}" type="slidenum">
              <a:rPr lang="en-US" smtClean="0"/>
              <a:t>‹#›</a:t>
            </a:fld>
            <a:endParaRPr lang="en-US"/>
          </a:p>
        </p:txBody>
      </p:sp>
    </p:spTree>
    <p:extLst>
      <p:ext uri="{BB962C8B-B14F-4D97-AF65-F5344CB8AC3E}">
        <p14:creationId xmlns:p14="http://schemas.microsoft.com/office/powerpoint/2010/main" val="2165668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371600" y="1143000"/>
            <a:ext cx="4114800" cy="30861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dirty="0"/>
          </a:p>
        </p:txBody>
      </p:sp>
      <p:sp>
        <p:nvSpPr>
          <p:cNvPr id="4" name="Slide Number Placeholder 3"/>
          <p:cNvSpPr>
            <a:spLocks noGrp="1" noEditPoints="1"/>
          </p:cNvSpPr>
          <p:nvPr>
            <p:ph type="sldNum" sz="quarter" idx="5"/>
          </p:nvPr>
        </p:nvSpPr>
        <p:spPr>
          <a:prstGeom prst="rect">
            <a:avLst/>
          </a:prstGeom>
        </p:spPr>
        <p:txBody>
          <a:bodyPr/>
          <a:lstStyle/>
          <a:p>
            <a:fld id="{366C0C62-73E6-4754-A7D7-3CC429CB3D22}"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E600A-FEB1-4164-9E55-3FBC639BB761}" type="slidenum">
              <a:rPr lang="en-US" smtClean="0"/>
              <a:t>12</a:t>
            </a:fld>
            <a:endParaRPr lang="en-US"/>
          </a:p>
        </p:txBody>
      </p:sp>
    </p:spTree>
    <p:extLst>
      <p:ext uri="{BB962C8B-B14F-4D97-AF65-F5344CB8AC3E}">
        <p14:creationId xmlns:p14="http://schemas.microsoft.com/office/powerpoint/2010/main" val="1071052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E600A-FEB1-4164-9E55-3FBC639BB761}" type="slidenum">
              <a:rPr lang="en-US" smtClean="0"/>
              <a:t>14</a:t>
            </a:fld>
            <a:endParaRPr lang="en-US"/>
          </a:p>
        </p:txBody>
      </p:sp>
    </p:spTree>
    <p:extLst>
      <p:ext uri="{BB962C8B-B14F-4D97-AF65-F5344CB8AC3E}">
        <p14:creationId xmlns:p14="http://schemas.microsoft.com/office/powerpoint/2010/main" val="2224712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E600A-FEB1-4164-9E55-3FBC639BB761}" type="slidenum">
              <a:rPr lang="en-US" smtClean="0"/>
              <a:t>18</a:t>
            </a:fld>
            <a:endParaRPr lang="en-US"/>
          </a:p>
        </p:txBody>
      </p:sp>
    </p:spTree>
    <p:extLst>
      <p:ext uri="{BB962C8B-B14F-4D97-AF65-F5344CB8AC3E}">
        <p14:creationId xmlns:p14="http://schemas.microsoft.com/office/powerpoint/2010/main" val="255543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E600A-FEB1-4164-9E55-3FBC639BB761}" type="slidenum">
              <a:rPr lang="en-US" smtClean="0"/>
              <a:t>20</a:t>
            </a:fld>
            <a:endParaRPr lang="en-US"/>
          </a:p>
        </p:txBody>
      </p:sp>
    </p:spTree>
    <p:extLst>
      <p:ext uri="{BB962C8B-B14F-4D97-AF65-F5344CB8AC3E}">
        <p14:creationId xmlns:p14="http://schemas.microsoft.com/office/powerpoint/2010/main" val="3095045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E600A-FEB1-4164-9E55-3FBC639BB761}" type="slidenum">
              <a:rPr lang="en-US" smtClean="0"/>
              <a:t>3</a:t>
            </a:fld>
            <a:endParaRPr lang="en-US"/>
          </a:p>
        </p:txBody>
      </p:sp>
    </p:spTree>
    <p:extLst>
      <p:ext uri="{BB962C8B-B14F-4D97-AF65-F5344CB8AC3E}">
        <p14:creationId xmlns:p14="http://schemas.microsoft.com/office/powerpoint/2010/main" val="1118435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E600A-FEB1-4164-9E55-3FBC639BB761}" type="slidenum">
              <a:rPr lang="en-US" smtClean="0"/>
              <a:t>4</a:t>
            </a:fld>
            <a:endParaRPr lang="en-US"/>
          </a:p>
        </p:txBody>
      </p:sp>
    </p:spTree>
    <p:extLst>
      <p:ext uri="{BB962C8B-B14F-4D97-AF65-F5344CB8AC3E}">
        <p14:creationId xmlns:p14="http://schemas.microsoft.com/office/powerpoint/2010/main" val="1118435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E600A-FEB1-4164-9E55-3FBC639BB761}" type="slidenum">
              <a:rPr lang="en-US" smtClean="0"/>
              <a:t>5</a:t>
            </a:fld>
            <a:endParaRPr lang="en-US"/>
          </a:p>
        </p:txBody>
      </p:sp>
    </p:spTree>
    <p:extLst>
      <p:ext uri="{BB962C8B-B14F-4D97-AF65-F5344CB8AC3E}">
        <p14:creationId xmlns:p14="http://schemas.microsoft.com/office/powerpoint/2010/main" val="1071052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E600A-FEB1-4164-9E55-3FBC639BB761}" type="slidenum">
              <a:rPr lang="en-US" smtClean="0"/>
              <a:t>6</a:t>
            </a:fld>
            <a:endParaRPr lang="en-US"/>
          </a:p>
        </p:txBody>
      </p:sp>
    </p:spTree>
    <p:extLst>
      <p:ext uri="{BB962C8B-B14F-4D97-AF65-F5344CB8AC3E}">
        <p14:creationId xmlns:p14="http://schemas.microsoft.com/office/powerpoint/2010/main" val="1071052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E600A-FEB1-4164-9E55-3FBC639BB761}" type="slidenum">
              <a:rPr lang="en-US" smtClean="0"/>
              <a:t>8</a:t>
            </a:fld>
            <a:endParaRPr lang="en-US"/>
          </a:p>
        </p:txBody>
      </p:sp>
    </p:spTree>
    <p:extLst>
      <p:ext uri="{BB962C8B-B14F-4D97-AF65-F5344CB8AC3E}">
        <p14:creationId xmlns:p14="http://schemas.microsoft.com/office/powerpoint/2010/main" val="1071052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E600A-FEB1-4164-9E55-3FBC639BB761}" type="slidenum">
              <a:rPr lang="en-US" smtClean="0"/>
              <a:t>9</a:t>
            </a:fld>
            <a:endParaRPr lang="en-US"/>
          </a:p>
        </p:txBody>
      </p:sp>
    </p:spTree>
    <p:extLst>
      <p:ext uri="{BB962C8B-B14F-4D97-AF65-F5344CB8AC3E}">
        <p14:creationId xmlns:p14="http://schemas.microsoft.com/office/powerpoint/2010/main" val="1071052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E600A-FEB1-4164-9E55-3FBC639BB761}" type="slidenum">
              <a:rPr lang="en-US" smtClean="0"/>
              <a:t>10</a:t>
            </a:fld>
            <a:endParaRPr lang="en-US"/>
          </a:p>
        </p:txBody>
      </p:sp>
    </p:spTree>
    <p:extLst>
      <p:ext uri="{BB962C8B-B14F-4D97-AF65-F5344CB8AC3E}">
        <p14:creationId xmlns:p14="http://schemas.microsoft.com/office/powerpoint/2010/main" val="1071052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E600A-FEB1-4164-9E55-3FBC639BB761}" type="slidenum">
              <a:rPr lang="en-US" smtClean="0"/>
              <a:t>11</a:t>
            </a:fld>
            <a:endParaRPr lang="en-US"/>
          </a:p>
        </p:txBody>
      </p:sp>
    </p:spTree>
    <p:extLst>
      <p:ext uri="{BB962C8B-B14F-4D97-AF65-F5344CB8AC3E}">
        <p14:creationId xmlns:p14="http://schemas.microsoft.com/office/powerpoint/2010/main" val="1071052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B8D1B5-C3EB-44E4-94F5-91AC461A4D9A}"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454AC-652A-4444-98FF-1468A9448E66}" type="slidenum">
              <a:rPr lang="en-US" smtClean="0"/>
              <a:t>‹#›</a:t>
            </a:fld>
            <a:endParaRPr lang="en-US"/>
          </a:p>
        </p:txBody>
      </p:sp>
    </p:spTree>
    <p:extLst>
      <p:ext uri="{BB962C8B-B14F-4D97-AF65-F5344CB8AC3E}">
        <p14:creationId xmlns:p14="http://schemas.microsoft.com/office/powerpoint/2010/main" val="3836912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B8D1B5-C3EB-44E4-94F5-91AC461A4D9A}"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454AC-652A-4444-98FF-1468A9448E66}" type="slidenum">
              <a:rPr lang="en-US" smtClean="0"/>
              <a:t>‹#›</a:t>
            </a:fld>
            <a:endParaRPr lang="en-US"/>
          </a:p>
        </p:txBody>
      </p:sp>
    </p:spTree>
    <p:extLst>
      <p:ext uri="{BB962C8B-B14F-4D97-AF65-F5344CB8AC3E}">
        <p14:creationId xmlns:p14="http://schemas.microsoft.com/office/powerpoint/2010/main" val="3208727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B8D1B5-C3EB-44E4-94F5-91AC461A4D9A}"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454AC-652A-4444-98FF-1468A9448E66}" type="slidenum">
              <a:rPr lang="en-US" smtClean="0"/>
              <a:t>‹#›</a:t>
            </a:fld>
            <a:endParaRPr lang="en-US"/>
          </a:p>
        </p:txBody>
      </p:sp>
    </p:spTree>
    <p:extLst>
      <p:ext uri="{BB962C8B-B14F-4D97-AF65-F5344CB8AC3E}">
        <p14:creationId xmlns:p14="http://schemas.microsoft.com/office/powerpoint/2010/main" val="3217784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B8D1B5-C3EB-44E4-94F5-91AC461A4D9A}"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454AC-652A-4444-98FF-1468A9448E66}" type="slidenum">
              <a:rPr lang="en-US" smtClean="0"/>
              <a:t>‹#›</a:t>
            </a:fld>
            <a:endParaRPr lang="en-US"/>
          </a:p>
        </p:txBody>
      </p:sp>
    </p:spTree>
    <p:extLst>
      <p:ext uri="{BB962C8B-B14F-4D97-AF65-F5344CB8AC3E}">
        <p14:creationId xmlns:p14="http://schemas.microsoft.com/office/powerpoint/2010/main" val="544527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B8D1B5-C3EB-44E4-94F5-91AC461A4D9A}"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454AC-652A-4444-98FF-1468A9448E66}" type="slidenum">
              <a:rPr lang="en-US" smtClean="0"/>
              <a:t>‹#›</a:t>
            </a:fld>
            <a:endParaRPr lang="en-US"/>
          </a:p>
        </p:txBody>
      </p:sp>
    </p:spTree>
    <p:extLst>
      <p:ext uri="{BB962C8B-B14F-4D97-AF65-F5344CB8AC3E}">
        <p14:creationId xmlns:p14="http://schemas.microsoft.com/office/powerpoint/2010/main" val="568791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B8D1B5-C3EB-44E4-94F5-91AC461A4D9A}" type="datetimeFigureOut">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D454AC-652A-4444-98FF-1468A9448E66}" type="slidenum">
              <a:rPr lang="en-US" smtClean="0"/>
              <a:t>‹#›</a:t>
            </a:fld>
            <a:endParaRPr lang="en-US"/>
          </a:p>
        </p:txBody>
      </p:sp>
    </p:spTree>
    <p:extLst>
      <p:ext uri="{BB962C8B-B14F-4D97-AF65-F5344CB8AC3E}">
        <p14:creationId xmlns:p14="http://schemas.microsoft.com/office/powerpoint/2010/main" val="1609925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B8D1B5-C3EB-44E4-94F5-91AC461A4D9A}" type="datetimeFigureOut">
              <a:rPr lang="en-US" smtClean="0"/>
              <a:t>7/10/2025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D454AC-652A-4444-98FF-1468A9448E66}" type="slidenum">
              <a:rPr lang="en-US" smtClean="0"/>
              <a:t>‹#›</a:t>
            </a:fld>
            <a:endParaRPr lang="en-US"/>
          </a:p>
        </p:txBody>
      </p:sp>
    </p:spTree>
    <p:extLst>
      <p:ext uri="{BB962C8B-B14F-4D97-AF65-F5344CB8AC3E}">
        <p14:creationId xmlns:p14="http://schemas.microsoft.com/office/powerpoint/2010/main" val="3851702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B8D1B5-C3EB-44E4-94F5-91AC461A4D9A}" type="datetimeFigureOut">
              <a:rPr lang="en-US" smtClean="0"/>
              <a:t>7/10/2025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D454AC-652A-4444-98FF-1468A9448E66}" type="slidenum">
              <a:rPr lang="en-US" smtClean="0"/>
              <a:t>‹#›</a:t>
            </a:fld>
            <a:endParaRPr lang="en-US"/>
          </a:p>
        </p:txBody>
      </p:sp>
    </p:spTree>
    <p:extLst>
      <p:ext uri="{BB962C8B-B14F-4D97-AF65-F5344CB8AC3E}">
        <p14:creationId xmlns:p14="http://schemas.microsoft.com/office/powerpoint/2010/main" val="39109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8D1B5-C3EB-44E4-94F5-91AC461A4D9A}" type="datetimeFigureOut">
              <a:rPr lang="en-US" smtClean="0"/>
              <a:t>7/10/2025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D454AC-652A-4444-98FF-1468A9448E66}" type="slidenum">
              <a:rPr lang="en-US" smtClean="0"/>
              <a:t>‹#›</a:t>
            </a:fld>
            <a:endParaRPr lang="en-US"/>
          </a:p>
        </p:txBody>
      </p:sp>
    </p:spTree>
    <p:extLst>
      <p:ext uri="{BB962C8B-B14F-4D97-AF65-F5344CB8AC3E}">
        <p14:creationId xmlns:p14="http://schemas.microsoft.com/office/powerpoint/2010/main" val="505514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B8D1B5-C3EB-44E4-94F5-91AC461A4D9A}" type="datetimeFigureOut">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D454AC-652A-4444-98FF-1468A9448E66}" type="slidenum">
              <a:rPr lang="en-US" smtClean="0"/>
              <a:t>‹#›</a:t>
            </a:fld>
            <a:endParaRPr lang="en-US"/>
          </a:p>
        </p:txBody>
      </p:sp>
    </p:spTree>
    <p:extLst>
      <p:ext uri="{BB962C8B-B14F-4D97-AF65-F5344CB8AC3E}">
        <p14:creationId xmlns:p14="http://schemas.microsoft.com/office/powerpoint/2010/main" val="4166535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B8D1B5-C3EB-44E4-94F5-91AC461A4D9A}" type="datetimeFigureOut">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D454AC-652A-4444-98FF-1468A9448E66}" type="slidenum">
              <a:rPr lang="en-US" smtClean="0"/>
              <a:t>‹#›</a:t>
            </a:fld>
            <a:endParaRPr lang="en-US"/>
          </a:p>
        </p:txBody>
      </p:sp>
    </p:spTree>
    <p:extLst>
      <p:ext uri="{BB962C8B-B14F-4D97-AF65-F5344CB8AC3E}">
        <p14:creationId xmlns:p14="http://schemas.microsoft.com/office/powerpoint/2010/main" val="4220245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8D1B5-C3EB-44E4-94F5-91AC461A4D9A}" type="datetimeFigureOut">
              <a:rPr lang="en-US" smtClean="0"/>
              <a:t>7/10/2025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D454AC-652A-4444-98FF-1468A9448E66}" type="slidenum">
              <a:rPr lang="en-US" smtClean="0"/>
              <a:t>‹#›</a:t>
            </a:fld>
            <a:endParaRPr lang="en-US"/>
          </a:p>
        </p:txBody>
      </p:sp>
    </p:spTree>
    <p:extLst>
      <p:ext uri="{BB962C8B-B14F-4D97-AF65-F5344CB8AC3E}">
        <p14:creationId xmlns:p14="http://schemas.microsoft.com/office/powerpoint/2010/main" val="1604616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jendelalitbang.nganjukkab.go.id/"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jendelalitbang.nganjukkab.go.id/"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84380B28-6148-4A3C-A3F5-8B97ADE525A5}"/>
              </a:ext>
            </a:extLst>
          </p:cNvPr>
          <p:cNvSpPr/>
          <p:nvPr/>
        </p:nvSpPr>
        <p:spPr>
          <a:xfrm>
            <a:off x="-11882" y="-117148"/>
            <a:ext cx="9192394" cy="1874674"/>
          </a:xfrm>
          <a:prstGeom prst="rect">
            <a:avLst/>
          </a:prstGeom>
          <a:solidFill>
            <a:srgbClr val="00206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D" dirty="0">
              <a:solidFill>
                <a:prstClr val="white"/>
              </a:solidFill>
            </a:endParaRPr>
          </a:p>
        </p:txBody>
      </p:sp>
      <p:sp>
        <p:nvSpPr>
          <p:cNvPr id="34" name="Rectangle 33"/>
          <p:cNvSpPr/>
          <p:nvPr/>
        </p:nvSpPr>
        <p:spPr>
          <a:xfrm>
            <a:off x="1" y="2865636"/>
            <a:ext cx="9143999" cy="3980140"/>
          </a:xfrm>
          <a:prstGeom prst="rect">
            <a:avLst/>
          </a:prstGeom>
          <a:solidFill>
            <a:schemeClr val="tx2">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D">
              <a:solidFill>
                <a:prstClr val="white"/>
              </a:solidFill>
            </a:endParaRPr>
          </a:p>
        </p:txBody>
      </p:sp>
      <p:sp>
        <p:nvSpPr>
          <p:cNvPr id="2" name="Right Triangle 1"/>
          <p:cNvSpPr/>
          <p:nvPr/>
        </p:nvSpPr>
        <p:spPr>
          <a:xfrm flipH="1">
            <a:off x="5424255" y="710452"/>
            <a:ext cx="3737516" cy="6151629"/>
          </a:xfrm>
          <a:prstGeom prst="rtTriangle">
            <a:avLst/>
          </a:prstGeom>
          <a:gradFill flip="none" rotWithShape="1">
            <a:gsLst>
              <a:gs pos="35000">
                <a:schemeClr val="tx2"/>
              </a:gs>
              <a:gs pos="20000">
                <a:schemeClr val="tx1"/>
              </a:gs>
              <a:gs pos="47920">
                <a:schemeClr val="bg1"/>
              </a:gs>
              <a:gs pos="63000">
                <a:schemeClr val="tx2"/>
              </a:gs>
              <a:gs pos="86000">
                <a:schemeClr val="tx1"/>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 y="1124744"/>
            <a:ext cx="9168881" cy="1731915"/>
          </a:xfrm>
          <a:prstGeom prst="rect">
            <a:avLst/>
          </a:prstGeom>
          <a:gradFill flip="none" rotWithShape="1">
            <a:gsLst>
              <a:gs pos="29000">
                <a:srgbClr val="FFC000"/>
              </a:gs>
              <a:gs pos="0">
                <a:schemeClr val="tx1"/>
              </a:gs>
              <a:gs pos="47920">
                <a:schemeClr val="bg1"/>
              </a:gs>
              <a:gs pos="73000">
                <a:srgbClr val="FFC000"/>
              </a:gs>
              <a:gs pos="100000">
                <a:schemeClr val="tx1"/>
              </a:gs>
            </a:gsLst>
            <a:lin ang="0" scaled="1"/>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D" dirty="0">
              <a:solidFill>
                <a:prstClr val="white"/>
              </a:solidFill>
            </a:endParaRPr>
          </a:p>
        </p:txBody>
      </p:sp>
      <p:sp>
        <p:nvSpPr>
          <p:cNvPr id="23" name="TextBox 22"/>
          <p:cNvSpPr txBox="1"/>
          <p:nvPr/>
        </p:nvSpPr>
        <p:spPr>
          <a:xfrm>
            <a:off x="98626" y="1426131"/>
            <a:ext cx="8304855" cy="1200329"/>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anose="02050806060905020404" pitchFamily="18" charset="0"/>
                <a:ea typeface="Verdana" panose="020B0604030504040204" pitchFamily="34" charset="0"/>
                <a:cs typeface="Arial Bold" panose="020B0704020202020204" pitchFamily="34" charset="0"/>
              </a:rPr>
              <a:t>FGD II</a:t>
            </a:r>
          </a:p>
          <a:p>
            <a:pPr algn="ct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anose="02050806060905020404" pitchFamily="18" charset="0"/>
                <a:ea typeface="Verdana" panose="020B0604030504040204" pitchFamily="34" charset="0"/>
                <a:cs typeface="Arial Bold" panose="020B0704020202020204" pitchFamily="34" charset="0"/>
              </a:rPr>
              <a:t>Penyusunan</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anose="02050806060905020404" pitchFamily="18" charset="0"/>
                <a:ea typeface="Verdana" panose="020B0604030504040204" pitchFamily="34" charset="0"/>
                <a:cs typeface="Arial Bold" panose="020B0704020202020204" pitchFamily="34" charset="0"/>
              </a:rPr>
              <a:t>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anose="02050806060905020404" pitchFamily="18" charset="0"/>
                <a:ea typeface="Verdana" panose="020B0604030504040204" pitchFamily="34" charset="0"/>
                <a:cs typeface="Arial Bold" panose="020B0704020202020204" pitchFamily="34" charset="0"/>
              </a:rPr>
              <a:t>Rencana</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anose="02050806060905020404" pitchFamily="18" charset="0"/>
                <a:ea typeface="Verdana" panose="020B0604030504040204" pitchFamily="34" charset="0"/>
                <a:cs typeface="Arial Bold" panose="020B0704020202020204" pitchFamily="34" charset="0"/>
              </a:rPr>
              <a:t>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anose="02050806060905020404" pitchFamily="18" charset="0"/>
                <a:ea typeface="Verdana" panose="020B0604030504040204" pitchFamily="34" charset="0"/>
                <a:cs typeface="Arial Bold" panose="020B0704020202020204" pitchFamily="34" charset="0"/>
              </a:rPr>
              <a:t>Induk</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anose="02050806060905020404" pitchFamily="18" charset="0"/>
                <a:ea typeface="Verdana" panose="020B0604030504040204" pitchFamily="34" charset="0"/>
                <a:cs typeface="Arial Bold" panose="020B0704020202020204" pitchFamily="34" charset="0"/>
              </a:rPr>
              <a:t> Dan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anose="02050806060905020404" pitchFamily="18" charset="0"/>
                <a:ea typeface="Verdana" panose="020B0604030504040204" pitchFamily="34" charset="0"/>
                <a:cs typeface="Arial Bold" panose="020B0704020202020204" pitchFamily="34" charset="0"/>
              </a:rPr>
              <a:t>Peta</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anose="02050806060905020404" pitchFamily="18" charset="0"/>
                <a:ea typeface="Verdana" panose="020B0604030504040204" pitchFamily="34" charset="0"/>
                <a:cs typeface="Arial Bold" panose="020B0704020202020204" pitchFamily="34" charset="0"/>
              </a:rPr>
              <a:t>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anose="02050806060905020404" pitchFamily="18" charset="0"/>
                <a:ea typeface="Verdana" panose="020B0604030504040204" pitchFamily="34" charset="0"/>
                <a:cs typeface="Arial Bold" panose="020B0704020202020204" pitchFamily="34" charset="0"/>
              </a:rPr>
              <a:t>Jalan</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anose="02050806060905020404" pitchFamily="18" charset="0"/>
                <a:ea typeface="Verdana" panose="020B0604030504040204" pitchFamily="34" charset="0"/>
                <a:cs typeface="Arial Bold" panose="020B0704020202020204" pitchFamily="34" charset="0"/>
              </a:rPr>
              <a:t>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anose="02050806060905020404" pitchFamily="18" charset="0"/>
                <a:ea typeface="Verdana" panose="020B0604030504040204" pitchFamily="34" charset="0"/>
                <a:cs typeface="Arial Bold" panose="020B0704020202020204" pitchFamily="34" charset="0"/>
              </a:rPr>
              <a:t>Pemajuan</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anose="02050806060905020404" pitchFamily="18" charset="0"/>
                <a:ea typeface="Verdana" panose="020B0604030504040204" pitchFamily="34" charset="0"/>
                <a:cs typeface="Arial Bold" panose="020B0704020202020204" pitchFamily="34" charset="0"/>
              </a:rPr>
              <a:t>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anose="02050806060905020404" pitchFamily="18" charset="0"/>
                <a:ea typeface="Verdana" panose="020B0604030504040204" pitchFamily="34" charset="0"/>
                <a:cs typeface="Arial Bold" panose="020B0704020202020204" pitchFamily="34" charset="0"/>
              </a:rPr>
              <a:t>Iptek</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anose="02050806060905020404" pitchFamily="18" charset="0"/>
                <a:ea typeface="Verdana" panose="020B0604030504040204" pitchFamily="34" charset="0"/>
                <a:cs typeface="Arial Bold" panose="020B0704020202020204" pitchFamily="34" charset="0"/>
              </a:rPr>
              <a:t> (RIPJPID)</a:t>
            </a:r>
          </a:p>
          <a:p>
            <a:pPr algn="ct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anose="02050806060905020404" pitchFamily="18" charset="0"/>
                <a:ea typeface="Verdana" panose="020B0604030504040204" pitchFamily="34" charset="0"/>
                <a:cs typeface="Arial Bold" panose="020B0704020202020204" pitchFamily="34" charset="0"/>
              </a:rPr>
              <a:t>KABUPATEN NGANJUK</a:t>
            </a:r>
            <a:endParaRPr lang="en-US" sz="2000" dirty="0">
              <a:latin typeface="Bernard MT Condensed" panose="02050806060905020404" pitchFamily="18" charset="0"/>
            </a:endParaRPr>
          </a:p>
        </p:txBody>
      </p:sp>
      <p:sp>
        <p:nvSpPr>
          <p:cNvPr id="16" name="Rectangle 15"/>
          <p:cNvSpPr/>
          <p:nvPr/>
        </p:nvSpPr>
        <p:spPr>
          <a:xfrm>
            <a:off x="-27634" y="2636912"/>
            <a:ext cx="9168881" cy="120096"/>
          </a:xfrm>
          <a:prstGeom prst="rect">
            <a:avLst/>
          </a:prstGeom>
          <a:gradFill flip="none" rotWithShape="1">
            <a:gsLst>
              <a:gs pos="35000">
                <a:srgbClr val="FFC000"/>
              </a:gs>
              <a:gs pos="20000">
                <a:schemeClr val="tx1"/>
              </a:gs>
              <a:gs pos="47920">
                <a:schemeClr val="bg1"/>
              </a:gs>
              <a:gs pos="63000">
                <a:srgbClr val="FFC000"/>
              </a:gs>
              <a:gs pos="86000">
                <a:schemeClr val="tx1"/>
              </a:gs>
            </a:gsLst>
            <a:lin ang="2700000" scaled="1"/>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D" dirty="0">
              <a:solidFill>
                <a:prstClr val="white"/>
              </a:solidFill>
            </a:endParaRPr>
          </a:p>
        </p:txBody>
      </p:sp>
      <p:sp>
        <p:nvSpPr>
          <p:cNvPr id="17" name="Rectangle 16"/>
          <p:cNvSpPr/>
          <p:nvPr/>
        </p:nvSpPr>
        <p:spPr>
          <a:xfrm>
            <a:off x="-36512" y="1220672"/>
            <a:ext cx="9168881" cy="120096"/>
          </a:xfrm>
          <a:prstGeom prst="rect">
            <a:avLst/>
          </a:prstGeom>
          <a:gradFill flip="none" rotWithShape="1">
            <a:gsLst>
              <a:gs pos="35000">
                <a:srgbClr val="FFC000"/>
              </a:gs>
              <a:gs pos="20000">
                <a:schemeClr val="tx1"/>
              </a:gs>
              <a:gs pos="47920">
                <a:schemeClr val="bg1"/>
              </a:gs>
              <a:gs pos="63000">
                <a:srgbClr val="FFC000"/>
              </a:gs>
              <a:gs pos="86000">
                <a:schemeClr val="tx1"/>
              </a:gs>
            </a:gsLst>
            <a:lin ang="2700000" scaled="1"/>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D" dirty="0">
              <a:solidFill>
                <a:prstClr val="white"/>
              </a:solidFill>
            </a:endParaRPr>
          </a:p>
        </p:txBody>
      </p:sp>
      <p:sp>
        <p:nvSpPr>
          <p:cNvPr id="25" name="TextBox 24"/>
          <p:cNvSpPr txBox="1"/>
          <p:nvPr/>
        </p:nvSpPr>
        <p:spPr>
          <a:xfrm>
            <a:off x="-17055" y="3140968"/>
            <a:ext cx="8909535" cy="1938992"/>
          </a:xfrm>
          <a:prstGeom prst="rect">
            <a:avLst/>
          </a:prstGeom>
          <a:noFill/>
        </p:spPr>
        <p:txBody>
          <a:bodyPr wrap="square">
            <a:spAutoFit/>
          </a:bodyPr>
          <a:lstStyle/>
          <a:p>
            <a:pPr algn="ctr"/>
            <a:r>
              <a:rPr lang="en-US" sz="2000" b="1" dirty="0" smtClean="0">
                <a:latin typeface="Calibri Light" panose="020F0302020204030204"/>
                <a:ea typeface="Tahoma" panose="020B0604030504040204" pitchFamily="34" charset="0"/>
                <a:cs typeface="Tahoma" panose="020B0604030504040204" pitchFamily="34" charset="0"/>
              </a:rPr>
              <a:t>FOKUS 1</a:t>
            </a:r>
          </a:p>
          <a:p>
            <a:pPr algn="ctr"/>
            <a:r>
              <a:rPr lang="en-US" sz="2000" b="1" dirty="0" smtClean="0">
                <a:latin typeface="Calibri Light" panose="020F0302020204030204"/>
                <a:ea typeface="Tahoma" panose="020B0604030504040204" pitchFamily="34" charset="0"/>
                <a:cs typeface="Tahoma" panose="020B0604030504040204" pitchFamily="34" charset="0"/>
              </a:rPr>
              <a:t>PENENTUAN TEMA DAN IDENTIFIKASI  KONDISI RIIL EKOSISTEM RISET DAN INOVASI</a:t>
            </a:r>
          </a:p>
          <a:p>
            <a:pPr marL="285750" indent="-285750" algn="just">
              <a:buFont typeface="Wingdings" panose="05000000000000000000" pitchFamily="2" charset="2"/>
              <a:buChar char="Ø"/>
            </a:pPr>
            <a:endParaRPr lang="en-US" sz="2000" b="1" dirty="0" smtClean="0">
              <a:latin typeface="Calibri Light" panose="020F0302020204030204"/>
              <a:ea typeface="Tahoma" panose="020B0604030504040204" pitchFamily="34" charset="0"/>
              <a:cs typeface="Tahoma" panose="020B0604030504040204" pitchFamily="34" charset="0"/>
            </a:endParaRPr>
          </a:p>
          <a:p>
            <a:pPr algn="ctr"/>
            <a:r>
              <a:rPr lang="en-US" sz="2000" b="1" dirty="0" smtClean="0">
                <a:latin typeface="Calibri Light" panose="020F0302020204030204"/>
                <a:ea typeface="Tahoma" panose="020B0604030504040204" pitchFamily="34" charset="0"/>
                <a:cs typeface="Tahoma" panose="020B0604030504040204" pitchFamily="34" charset="0"/>
              </a:rPr>
              <a:t>FOKUS  2</a:t>
            </a:r>
            <a:endParaRPr lang="en-US" sz="2000" b="1" dirty="0">
              <a:latin typeface="Calibri Light" panose="020F0302020204030204"/>
              <a:ea typeface="Tahoma" panose="020B0604030504040204" pitchFamily="34" charset="0"/>
              <a:cs typeface="Tahoma" panose="020B0604030504040204" pitchFamily="34" charset="0"/>
            </a:endParaRPr>
          </a:p>
          <a:p>
            <a:pPr algn="ctr"/>
            <a:r>
              <a:rPr lang="en-US" sz="2000" b="1" dirty="0" smtClean="0">
                <a:latin typeface="Calibri Light" panose="020F0302020204030204"/>
                <a:ea typeface="Tahoma" panose="020B0604030504040204" pitchFamily="34" charset="0"/>
                <a:cs typeface="Tahoma" panose="020B0604030504040204" pitchFamily="34" charset="0"/>
              </a:rPr>
              <a:t>PENETAPAN SUB SEKTOR/KOMODITAS UNGGULAN</a:t>
            </a:r>
          </a:p>
          <a:p>
            <a:pPr algn="just"/>
            <a:endParaRPr lang="en-US" sz="2000" b="1" dirty="0">
              <a:latin typeface="Calibri Light" panose="020F0302020204030204"/>
              <a:ea typeface="Tahoma" panose="020B0604030504040204" pitchFamily="34" charset="0"/>
              <a:cs typeface="Tahoma" panose="020B0604030504040204" pitchFamily="34" charset="0"/>
            </a:endParaRPr>
          </a:p>
        </p:txBody>
      </p:sp>
      <p:sp>
        <p:nvSpPr>
          <p:cNvPr id="19" name="TextBox 18"/>
          <p:cNvSpPr txBox="1"/>
          <p:nvPr/>
        </p:nvSpPr>
        <p:spPr>
          <a:xfrm>
            <a:off x="6334610" y="5962054"/>
            <a:ext cx="2838853" cy="923330"/>
          </a:xfrm>
          <a:prstGeom prst="rect">
            <a:avLst/>
          </a:prstGeom>
          <a:noFill/>
        </p:spPr>
        <p:txBody>
          <a:bodyPr wrap="square">
            <a:spAutoFit/>
          </a:bodyPr>
          <a:lstStyle/>
          <a:p>
            <a:endParaRPr lang="en-US" b="1" i="1" dirty="0">
              <a:solidFill>
                <a:schemeClr val="bg1"/>
              </a:solidFill>
              <a:latin typeface="Calibri Light" panose="020F0302020204030204"/>
              <a:ea typeface="Tahoma" panose="020B0604030504040204" pitchFamily="34" charset="0"/>
              <a:cs typeface="Tahoma" panose="020B0604030504040204" pitchFamily="34" charset="0"/>
            </a:endParaRPr>
          </a:p>
          <a:p>
            <a:r>
              <a:rPr lang="en-US" b="1" i="1" dirty="0" err="1" smtClean="0">
                <a:solidFill>
                  <a:schemeClr val="bg1"/>
                </a:solidFill>
                <a:latin typeface="Calibri Light" panose="020F0302020204030204"/>
                <a:ea typeface="Tahoma" panose="020B0604030504040204" pitchFamily="34" charset="0"/>
                <a:cs typeface="Tahoma" panose="020B0604030504040204" pitchFamily="34" charset="0"/>
              </a:rPr>
              <a:t>Nganjuk</a:t>
            </a:r>
            <a:r>
              <a:rPr lang="en-US" b="1" i="1" dirty="0" smtClean="0">
                <a:solidFill>
                  <a:schemeClr val="bg1"/>
                </a:solidFill>
                <a:latin typeface="Calibri Light" panose="020F0302020204030204"/>
                <a:ea typeface="Tahoma" panose="020B0604030504040204" pitchFamily="34" charset="0"/>
                <a:cs typeface="Tahoma" panose="020B0604030504040204" pitchFamily="34" charset="0"/>
              </a:rPr>
              <a:t> , 9 </a:t>
            </a:r>
            <a:r>
              <a:rPr lang="en-US" b="1" i="1" dirty="0" err="1" smtClean="0">
                <a:solidFill>
                  <a:schemeClr val="bg1"/>
                </a:solidFill>
                <a:latin typeface="Calibri Light" panose="020F0302020204030204"/>
                <a:ea typeface="Tahoma" panose="020B0604030504040204" pitchFamily="34" charset="0"/>
                <a:cs typeface="Tahoma" panose="020B0604030504040204" pitchFamily="34" charset="0"/>
              </a:rPr>
              <a:t>Juli</a:t>
            </a:r>
            <a:r>
              <a:rPr lang="en-US" b="1" i="1" dirty="0" smtClean="0">
                <a:solidFill>
                  <a:schemeClr val="bg1"/>
                </a:solidFill>
                <a:latin typeface="Calibri Light" panose="020F0302020204030204"/>
                <a:ea typeface="Tahoma" panose="020B0604030504040204" pitchFamily="34" charset="0"/>
                <a:cs typeface="Tahoma" panose="020B0604030504040204" pitchFamily="34" charset="0"/>
              </a:rPr>
              <a:t> 2025</a:t>
            </a:r>
          </a:p>
          <a:p>
            <a:endParaRPr lang="en-US" b="1" dirty="0">
              <a:solidFill>
                <a:schemeClr val="bg1"/>
              </a:solidFill>
              <a:latin typeface="Calibri Light" panose="020F0302020204030204"/>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22084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4"/>
          <p:cNvSpPr txBox="1"/>
          <p:nvPr/>
        </p:nvSpPr>
        <p:spPr>
          <a:xfrm>
            <a:off x="831398" y="188640"/>
            <a:ext cx="7557026" cy="523220"/>
          </a:xfrm>
          <a:prstGeom prst="rect">
            <a:avLst/>
          </a:prstGeom>
          <a:noFill/>
          <a:effectLst>
            <a:glow rad="228600">
              <a:schemeClr val="accent5">
                <a:satMod val="175000"/>
                <a:alpha val="40000"/>
              </a:schemeClr>
            </a:glo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D" sz="2800" b="1" dirty="0" smtClean="0"/>
              <a:t>DAYA SAING DAERAH</a:t>
            </a:r>
            <a:endParaRPr lang="en-ID" sz="2800" b="1" dirty="0"/>
          </a:p>
        </p:txBody>
      </p:sp>
      <p:pic>
        <p:nvPicPr>
          <p:cNvPr id="2051" name="Picture 3"/>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07504" y="548680"/>
            <a:ext cx="3240360" cy="2381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lum contrast="60000"/>
            <a:extLst>
              <a:ext uri="{28A0092B-C50C-407E-A947-70E740481C1C}">
                <a14:useLocalDpi xmlns:a14="http://schemas.microsoft.com/office/drawing/2010/main" val="0"/>
              </a:ext>
            </a:extLst>
          </a:blip>
          <a:srcRect/>
          <a:stretch>
            <a:fillRect/>
          </a:stretch>
        </p:blipFill>
        <p:spPr bwMode="auto">
          <a:xfrm>
            <a:off x="3419872" y="775689"/>
            <a:ext cx="5599112"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p:cNvPicPr>
            <a:picLocks noChangeAspect="1" noChangeArrowheads="1"/>
          </p:cNvPicPr>
          <p:nvPr/>
        </p:nvPicPr>
        <p:blipFill>
          <a:blip r:embed="rId6">
            <a:lum bright="-20000" contrast="40000"/>
            <a:extLst>
              <a:ext uri="{28A0092B-C50C-407E-A947-70E740481C1C}">
                <a14:useLocalDpi xmlns:a14="http://schemas.microsoft.com/office/drawing/2010/main" val="0"/>
              </a:ext>
            </a:extLst>
          </a:blip>
          <a:srcRect/>
          <a:stretch>
            <a:fillRect/>
          </a:stretch>
        </p:blipFill>
        <p:spPr bwMode="auto">
          <a:xfrm>
            <a:off x="2411760" y="2996952"/>
            <a:ext cx="6552728"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18218" y="3373249"/>
            <a:ext cx="3373662" cy="2215991"/>
          </a:xfrm>
          <a:prstGeom prst="rect">
            <a:avLst/>
          </a:prstGeom>
          <a:solidFill>
            <a:schemeClr val="tx2">
              <a:lumMod val="75000"/>
            </a:schemeClr>
          </a:solidFill>
        </p:spPr>
        <p:txBody>
          <a:bodyPr wrap="square">
            <a:spAutoFit/>
          </a:bodyPr>
          <a:lstStyle/>
          <a:p>
            <a:pPr marL="285750" lvl="0" indent="-285750">
              <a:buFont typeface="Wingdings" panose="05000000000000000000" pitchFamily="2" charset="2"/>
              <a:buChar char="Ø"/>
            </a:pPr>
            <a:endParaRPr lang="en-US" sz="1200" b="1" dirty="0" smtClean="0">
              <a:solidFill>
                <a:schemeClr val="bg1"/>
              </a:solidFill>
            </a:endParaRPr>
          </a:p>
          <a:p>
            <a:pPr marL="285750" lvl="0" indent="-285750">
              <a:buFont typeface="Wingdings" panose="05000000000000000000" pitchFamily="2" charset="2"/>
              <a:buChar char="Ø"/>
            </a:pPr>
            <a:r>
              <a:rPr lang="en-US" sz="1200" b="1" dirty="0" err="1" smtClean="0">
                <a:solidFill>
                  <a:schemeClr val="bg1"/>
                </a:solidFill>
              </a:rPr>
              <a:t>Skor</a:t>
            </a:r>
            <a:r>
              <a:rPr lang="en-US" sz="1200" b="1" dirty="0" smtClean="0">
                <a:solidFill>
                  <a:schemeClr val="bg1"/>
                </a:solidFill>
              </a:rPr>
              <a:t> </a:t>
            </a:r>
            <a:r>
              <a:rPr lang="en-US" sz="1200" b="1" dirty="0">
                <a:solidFill>
                  <a:schemeClr val="bg1"/>
                </a:solidFill>
              </a:rPr>
              <a:t>IDSD </a:t>
            </a:r>
            <a:r>
              <a:rPr lang="en-US" b="1" dirty="0" smtClean="0">
                <a:solidFill>
                  <a:schemeClr val="bg1"/>
                </a:solidFill>
              </a:rPr>
              <a:t>3,48</a:t>
            </a:r>
            <a:r>
              <a:rPr lang="en-US" sz="1200" b="1" dirty="0" smtClean="0">
                <a:solidFill>
                  <a:schemeClr val="bg1"/>
                </a:solidFill>
              </a:rPr>
              <a:t> di </a:t>
            </a:r>
            <a:r>
              <a:rPr lang="en-US" sz="1200" b="1" dirty="0" err="1">
                <a:solidFill>
                  <a:schemeClr val="bg1"/>
                </a:solidFill>
              </a:rPr>
              <a:t>atas</a:t>
            </a:r>
            <a:r>
              <a:rPr lang="en-US" sz="1200" b="1" dirty="0">
                <a:solidFill>
                  <a:schemeClr val="bg1"/>
                </a:solidFill>
              </a:rPr>
              <a:t> </a:t>
            </a:r>
            <a:r>
              <a:rPr lang="en-US" sz="1200" b="1" dirty="0" err="1" smtClean="0">
                <a:solidFill>
                  <a:schemeClr val="bg1"/>
                </a:solidFill>
              </a:rPr>
              <a:t>nasional</a:t>
            </a:r>
            <a:r>
              <a:rPr lang="en-US" sz="1200" b="1" dirty="0" smtClean="0">
                <a:solidFill>
                  <a:schemeClr val="bg1"/>
                </a:solidFill>
              </a:rPr>
              <a:t> = 3,43, </a:t>
            </a:r>
          </a:p>
          <a:p>
            <a:pPr lvl="0" indent="266700"/>
            <a:r>
              <a:rPr lang="en-US" sz="1200" b="1" dirty="0" smtClean="0">
                <a:solidFill>
                  <a:schemeClr val="bg1"/>
                </a:solidFill>
              </a:rPr>
              <a:t>di </a:t>
            </a:r>
            <a:r>
              <a:rPr lang="en-US" sz="1200" b="1" dirty="0" err="1">
                <a:solidFill>
                  <a:schemeClr val="bg1"/>
                </a:solidFill>
              </a:rPr>
              <a:t>bawah</a:t>
            </a:r>
            <a:r>
              <a:rPr lang="en-US" sz="1200" b="1" dirty="0">
                <a:solidFill>
                  <a:schemeClr val="bg1"/>
                </a:solidFill>
              </a:rPr>
              <a:t> </a:t>
            </a:r>
            <a:r>
              <a:rPr lang="en-US" sz="1200" b="1" dirty="0" smtClean="0">
                <a:solidFill>
                  <a:schemeClr val="bg1"/>
                </a:solidFill>
              </a:rPr>
              <a:t>JATIM  = 3,88</a:t>
            </a:r>
          </a:p>
          <a:p>
            <a:pPr lvl="0" indent="266700"/>
            <a:r>
              <a:rPr lang="en-US" sz="1200" b="1" dirty="0" smtClean="0">
                <a:solidFill>
                  <a:schemeClr val="bg1"/>
                </a:solidFill>
              </a:rPr>
              <a:t>di </a:t>
            </a:r>
            <a:r>
              <a:rPr lang="en-US" sz="1200" b="1" dirty="0" err="1">
                <a:solidFill>
                  <a:schemeClr val="bg1"/>
                </a:solidFill>
              </a:rPr>
              <a:t>bawah</a:t>
            </a:r>
            <a:r>
              <a:rPr lang="en-US" sz="1200" b="1" dirty="0">
                <a:solidFill>
                  <a:schemeClr val="bg1"/>
                </a:solidFill>
              </a:rPr>
              <a:t> </a:t>
            </a:r>
            <a:r>
              <a:rPr lang="en-US" sz="1200" b="1" dirty="0" smtClean="0">
                <a:solidFill>
                  <a:schemeClr val="bg1"/>
                </a:solidFill>
              </a:rPr>
              <a:t>rata2 </a:t>
            </a:r>
            <a:r>
              <a:rPr lang="en-US" sz="1200" b="1" dirty="0" err="1" smtClean="0">
                <a:solidFill>
                  <a:schemeClr val="bg1"/>
                </a:solidFill>
              </a:rPr>
              <a:t>Kab</a:t>
            </a:r>
            <a:r>
              <a:rPr lang="en-US" sz="1200" b="1" dirty="0" smtClean="0">
                <a:solidFill>
                  <a:schemeClr val="bg1"/>
                </a:solidFill>
              </a:rPr>
              <a:t>./Kota </a:t>
            </a:r>
            <a:r>
              <a:rPr lang="en-US" sz="1200" b="1" dirty="0">
                <a:solidFill>
                  <a:schemeClr val="bg1"/>
                </a:solidFill>
              </a:rPr>
              <a:t>JATIM</a:t>
            </a:r>
            <a:r>
              <a:rPr lang="en-US" sz="1200" b="1" dirty="0" smtClean="0">
                <a:solidFill>
                  <a:schemeClr val="bg1"/>
                </a:solidFill>
              </a:rPr>
              <a:t> = 3,70.</a:t>
            </a:r>
          </a:p>
          <a:p>
            <a:pPr marL="285750" lvl="0" indent="-285750">
              <a:buFont typeface="Wingdings" panose="05000000000000000000" pitchFamily="2" charset="2"/>
              <a:buChar char="Ø"/>
            </a:pPr>
            <a:r>
              <a:rPr lang="en-US" sz="1200" b="1" dirty="0" err="1" smtClean="0">
                <a:solidFill>
                  <a:schemeClr val="bg1"/>
                </a:solidFill>
              </a:rPr>
              <a:t>Skor</a:t>
            </a:r>
            <a:r>
              <a:rPr lang="en-US" sz="1200" b="1" dirty="0" smtClean="0">
                <a:solidFill>
                  <a:schemeClr val="bg1"/>
                </a:solidFill>
              </a:rPr>
              <a:t> </a:t>
            </a:r>
            <a:r>
              <a:rPr lang="en-US" sz="1200" b="1" dirty="0" err="1">
                <a:solidFill>
                  <a:schemeClr val="bg1"/>
                </a:solidFill>
              </a:rPr>
              <a:t>pilar</a:t>
            </a:r>
            <a:r>
              <a:rPr lang="en-US" sz="1200" b="1" dirty="0">
                <a:solidFill>
                  <a:schemeClr val="bg1"/>
                </a:solidFill>
              </a:rPr>
              <a:t> </a:t>
            </a:r>
            <a:r>
              <a:rPr lang="en-US" sz="1200" b="1" dirty="0" smtClean="0">
                <a:solidFill>
                  <a:schemeClr val="bg1"/>
                </a:solidFill>
              </a:rPr>
              <a:t>di </a:t>
            </a:r>
            <a:r>
              <a:rPr lang="en-US" sz="1200" b="1" dirty="0" err="1">
                <a:solidFill>
                  <a:schemeClr val="bg1"/>
                </a:solidFill>
              </a:rPr>
              <a:t>atas</a:t>
            </a:r>
            <a:r>
              <a:rPr lang="en-US" sz="1200" b="1" dirty="0">
                <a:solidFill>
                  <a:schemeClr val="bg1"/>
                </a:solidFill>
              </a:rPr>
              <a:t> </a:t>
            </a:r>
            <a:r>
              <a:rPr lang="en-US" sz="1200" b="1" dirty="0" err="1">
                <a:solidFill>
                  <a:schemeClr val="bg1"/>
                </a:solidFill>
              </a:rPr>
              <a:t>nasional</a:t>
            </a:r>
            <a:r>
              <a:rPr lang="en-US" sz="1200" b="1" dirty="0">
                <a:solidFill>
                  <a:schemeClr val="bg1"/>
                </a:solidFill>
              </a:rPr>
              <a:t> </a:t>
            </a:r>
            <a:endParaRPr lang="en-US" sz="1200" b="1" dirty="0" smtClean="0">
              <a:solidFill>
                <a:schemeClr val="bg1"/>
              </a:solidFill>
            </a:endParaRPr>
          </a:p>
          <a:p>
            <a:pPr lvl="0"/>
            <a:r>
              <a:rPr lang="en-US" sz="1200" b="1" dirty="0">
                <a:solidFill>
                  <a:schemeClr val="bg1"/>
                </a:solidFill>
              </a:rPr>
              <a:t> </a:t>
            </a:r>
            <a:r>
              <a:rPr lang="en-US" sz="1200" b="1" dirty="0" smtClean="0">
                <a:solidFill>
                  <a:schemeClr val="bg1"/>
                </a:solidFill>
              </a:rPr>
              <a:t>       (</a:t>
            </a:r>
            <a:r>
              <a:rPr lang="en-US" sz="1200" b="1" dirty="0" err="1" smtClean="0">
                <a:solidFill>
                  <a:schemeClr val="bg1"/>
                </a:solidFill>
              </a:rPr>
              <a:t>Pilar</a:t>
            </a:r>
            <a:r>
              <a:rPr lang="en-US" sz="1200" b="1" dirty="0">
                <a:solidFill>
                  <a:schemeClr val="bg1"/>
                </a:solidFill>
              </a:rPr>
              <a:t>; 1, 2, 3, 4,10 </a:t>
            </a:r>
            <a:r>
              <a:rPr lang="en-US" sz="1200" b="1" dirty="0" err="1">
                <a:solidFill>
                  <a:schemeClr val="bg1"/>
                </a:solidFill>
              </a:rPr>
              <a:t>dan</a:t>
            </a:r>
            <a:r>
              <a:rPr lang="en-US" sz="1200" b="1" dirty="0">
                <a:solidFill>
                  <a:schemeClr val="bg1"/>
                </a:solidFill>
              </a:rPr>
              <a:t> </a:t>
            </a:r>
            <a:r>
              <a:rPr lang="en-US" sz="1200" b="1" dirty="0" smtClean="0">
                <a:solidFill>
                  <a:schemeClr val="bg1"/>
                </a:solidFill>
              </a:rPr>
              <a:t>11)</a:t>
            </a:r>
          </a:p>
          <a:p>
            <a:pPr marL="285750" lvl="0" indent="-285750">
              <a:buFont typeface="Wingdings" panose="05000000000000000000" pitchFamily="2" charset="2"/>
              <a:buChar char="Ø"/>
            </a:pPr>
            <a:r>
              <a:rPr lang="en-US" sz="1200" b="1" dirty="0" err="1" smtClean="0">
                <a:solidFill>
                  <a:schemeClr val="bg1"/>
                </a:solidFill>
              </a:rPr>
              <a:t>Skor</a:t>
            </a:r>
            <a:r>
              <a:rPr lang="en-US" sz="1200" b="1" dirty="0" smtClean="0">
                <a:solidFill>
                  <a:schemeClr val="bg1"/>
                </a:solidFill>
              </a:rPr>
              <a:t> </a:t>
            </a:r>
            <a:r>
              <a:rPr lang="en-US" sz="1200" b="1" dirty="0" err="1">
                <a:solidFill>
                  <a:schemeClr val="bg1"/>
                </a:solidFill>
              </a:rPr>
              <a:t>pilar</a:t>
            </a:r>
            <a:r>
              <a:rPr lang="en-US" sz="1200" b="1" dirty="0">
                <a:solidFill>
                  <a:schemeClr val="bg1"/>
                </a:solidFill>
              </a:rPr>
              <a:t> </a:t>
            </a:r>
            <a:r>
              <a:rPr lang="en-US" sz="1200" b="1" dirty="0" smtClean="0">
                <a:solidFill>
                  <a:schemeClr val="bg1"/>
                </a:solidFill>
              </a:rPr>
              <a:t>di </a:t>
            </a:r>
            <a:r>
              <a:rPr lang="en-US" sz="1200" b="1" dirty="0" err="1">
                <a:solidFill>
                  <a:schemeClr val="bg1"/>
                </a:solidFill>
              </a:rPr>
              <a:t>atas</a:t>
            </a:r>
            <a:r>
              <a:rPr lang="en-US" sz="1200" b="1" dirty="0">
                <a:solidFill>
                  <a:schemeClr val="bg1"/>
                </a:solidFill>
              </a:rPr>
              <a:t> </a:t>
            </a:r>
            <a:r>
              <a:rPr lang="en-US" sz="1200" b="1" dirty="0" err="1">
                <a:solidFill>
                  <a:schemeClr val="bg1"/>
                </a:solidFill>
              </a:rPr>
              <a:t>Provinsi</a:t>
            </a:r>
            <a:r>
              <a:rPr lang="en-US" sz="1200" b="1" dirty="0">
                <a:solidFill>
                  <a:schemeClr val="bg1"/>
                </a:solidFill>
              </a:rPr>
              <a:t> </a:t>
            </a:r>
            <a:endParaRPr lang="en-US" sz="1200" b="1" dirty="0" smtClean="0">
              <a:solidFill>
                <a:schemeClr val="bg1"/>
              </a:solidFill>
            </a:endParaRPr>
          </a:p>
          <a:p>
            <a:pPr lvl="0"/>
            <a:r>
              <a:rPr lang="en-US" sz="1200" b="1" dirty="0">
                <a:solidFill>
                  <a:schemeClr val="bg1"/>
                </a:solidFill>
              </a:rPr>
              <a:t> </a:t>
            </a:r>
            <a:r>
              <a:rPr lang="en-US" sz="1200" b="1" dirty="0" smtClean="0">
                <a:solidFill>
                  <a:schemeClr val="bg1"/>
                </a:solidFill>
              </a:rPr>
              <a:t>       (</a:t>
            </a:r>
            <a:r>
              <a:rPr lang="en-US" sz="1200" b="1" dirty="0" err="1" smtClean="0">
                <a:solidFill>
                  <a:schemeClr val="bg1"/>
                </a:solidFill>
              </a:rPr>
              <a:t>Pilar</a:t>
            </a:r>
            <a:r>
              <a:rPr lang="en-US" sz="1200" b="1" dirty="0">
                <a:solidFill>
                  <a:schemeClr val="bg1"/>
                </a:solidFill>
              </a:rPr>
              <a:t>; 1, 5, 7, </a:t>
            </a:r>
            <a:r>
              <a:rPr lang="en-US" sz="1200" b="1" dirty="0" err="1">
                <a:solidFill>
                  <a:schemeClr val="bg1"/>
                </a:solidFill>
              </a:rPr>
              <a:t>dan</a:t>
            </a:r>
            <a:r>
              <a:rPr lang="en-US" sz="1200" b="1" dirty="0">
                <a:solidFill>
                  <a:schemeClr val="bg1"/>
                </a:solidFill>
              </a:rPr>
              <a:t> </a:t>
            </a:r>
            <a:r>
              <a:rPr lang="en-US" sz="1200" b="1" dirty="0" smtClean="0">
                <a:solidFill>
                  <a:schemeClr val="bg1"/>
                </a:solidFill>
              </a:rPr>
              <a:t>11)</a:t>
            </a:r>
          </a:p>
          <a:p>
            <a:pPr marL="285750" lvl="0" indent="-285750">
              <a:buFont typeface="Wingdings" panose="05000000000000000000" pitchFamily="2" charset="2"/>
              <a:buChar char="Ø"/>
            </a:pPr>
            <a:r>
              <a:rPr lang="id-ID" sz="1200" b="1" dirty="0" smtClean="0">
                <a:solidFill>
                  <a:schemeClr val="bg1"/>
                </a:solidFill>
              </a:rPr>
              <a:t>Skor </a:t>
            </a:r>
            <a:r>
              <a:rPr lang="id-ID" sz="1200" b="1" dirty="0">
                <a:solidFill>
                  <a:schemeClr val="bg1"/>
                </a:solidFill>
              </a:rPr>
              <a:t>pilar </a:t>
            </a:r>
            <a:r>
              <a:rPr lang="id-ID" sz="1200" b="1" dirty="0" smtClean="0">
                <a:solidFill>
                  <a:schemeClr val="bg1"/>
                </a:solidFill>
              </a:rPr>
              <a:t>di </a:t>
            </a:r>
            <a:r>
              <a:rPr lang="id-ID" sz="1200" b="1" dirty="0">
                <a:solidFill>
                  <a:schemeClr val="bg1"/>
                </a:solidFill>
              </a:rPr>
              <a:t>atas </a:t>
            </a:r>
            <a:r>
              <a:rPr lang="id-ID" sz="1200" b="1" dirty="0" smtClean="0">
                <a:solidFill>
                  <a:schemeClr val="bg1"/>
                </a:solidFill>
              </a:rPr>
              <a:t>rata</a:t>
            </a:r>
            <a:r>
              <a:rPr lang="en-US" sz="1200" b="1" dirty="0" smtClean="0">
                <a:solidFill>
                  <a:schemeClr val="bg1"/>
                </a:solidFill>
              </a:rPr>
              <a:t>2</a:t>
            </a:r>
            <a:r>
              <a:rPr lang="id-ID" sz="1200" b="1" dirty="0" smtClean="0">
                <a:solidFill>
                  <a:schemeClr val="bg1"/>
                </a:solidFill>
              </a:rPr>
              <a:t> Kab</a:t>
            </a:r>
            <a:r>
              <a:rPr lang="en-US" sz="1200" b="1" dirty="0" smtClean="0">
                <a:solidFill>
                  <a:schemeClr val="bg1"/>
                </a:solidFill>
              </a:rPr>
              <a:t>./</a:t>
            </a:r>
            <a:r>
              <a:rPr lang="id-ID" sz="1200" b="1" dirty="0" smtClean="0">
                <a:solidFill>
                  <a:schemeClr val="bg1"/>
                </a:solidFill>
              </a:rPr>
              <a:t> </a:t>
            </a:r>
            <a:r>
              <a:rPr lang="id-ID" sz="1200" b="1" dirty="0">
                <a:solidFill>
                  <a:schemeClr val="bg1"/>
                </a:solidFill>
              </a:rPr>
              <a:t>Kota di </a:t>
            </a:r>
            <a:r>
              <a:rPr lang="en-US" sz="1200" b="1" dirty="0">
                <a:solidFill>
                  <a:schemeClr val="bg1"/>
                </a:solidFill>
              </a:rPr>
              <a:t>JATIM </a:t>
            </a:r>
            <a:r>
              <a:rPr lang="id-ID" sz="1200" b="1" dirty="0" smtClean="0">
                <a:solidFill>
                  <a:schemeClr val="bg1"/>
                </a:solidFill>
              </a:rPr>
              <a:t> </a:t>
            </a:r>
            <a:r>
              <a:rPr lang="en-US" sz="1200" b="1" dirty="0" smtClean="0">
                <a:solidFill>
                  <a:schemeClr val="bg1"/>
                </a:solidFill>
              </a:rPr>
              <a:t>(</a:t>
            </a:r>
            <a:r>
              <a:rPr lang="id-ID" sz="1200" b="1" dirty="0" smtClean="0">
                <a:solidFill>
                  <a:schemeClr val="bg1"/>
                </a:solidFill>
              </a:rPr>
              <a:t>Pilar 1</a:t>
            </a:r>
            <a:r>
              <a:rPr lang="en-US" sz="1200" b="1" dirty="0">
                <a:solidFill>
                  <a:schemeClr val="bg1"/>
                </a:solidFill>
              </a:rPr>
              <a:t>)</a:t>
            </a:r>
            <a:endParaRPr lang="en-US" sz="1200" b="1" dirty="0" smtClean="0">
              <a:solidFill>
                <a:schemeClr val="bg1"/>
              </a:solidFill>
            </a:endParaRPr>
          </a:p>
          <a:p>
            <a:pPr lvl="0"/>
            <a:endParaRPr lang="en-US" sz="1200" b="1" dirty="0" smtClean="0">
              <a:solidFill>
                <a:schemeClr val="bg1"/>
              </a:solidFill>
            </a:endParaRPr>
          </a:p>
        </p:txBody>
      </p:sp>
    </p:spTree>
    <p:extLst>
      <p:ext uri="{BB962C8B-B14F-4D97-AF65-F5344CB8AC3E}">
        <p14:creationId xmlns:p14="http://schemas.microsoft.com/office/powerpoint/2010/main" val="2382226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4"/>
          <p:cNvSpPr txBox="1"/>
          <p:nvPr/>
        </p:nvSpPr>
        <p:spPr>
          <a:xfrm>
            <a:off x="453547" y="188640"/>
            <a:ext cx="8312729" cy="523220"/>
          </a:xfrm>
          <a:prstGeom prst="rect">
            <a:avLst/>
          </a:prstGeom>
          <a:noFill/>
          <a:effectLst>
            <a:glow rad="228600">
              <a:schemeClr val="accent5">
                <a:satMod val="175000"/>
                <a:alpha val="40000"/>
              </a:schemeClr>
            </a:glo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D" sz="2800" b="1" dirty="0" smtClean="0"/>
              <a:t>ISU IPTEK DALAM </a:t>
            </a:r>
            <a:r>
              <a:rPr lang="en-ID" sz="2800" b="1" dirty="0" err="1" smtClean="0"/>
              <a:t>rancangan</a:t>
            </a:r>
            <a:r>
              <a:rPr lang="en-ID" sz="2800" b="1" dirty="0" smtClean="0"/>
              <a:t> RPJMD 2025-2029</a:t>
            </a:r>
            <a:endParaRPr lang="en-ID" sz="2800" b="1" dirty="0"/>
          </a:p>
        </p:txBody>
      </p:sp>
      <p:sp>
        <p:nvSpPr>
          <p:cNvPr id="2" name="Rectangle 1"/>
          <p:cNvSpPr/>
          <p:nvPr/>
        </p:nvSpPr>
        <p:spPr>
          <a:xfrm>
            <a:off x="522212" y="2172920"/>
            <a:ext cx="8099577" cy="3416320"/>
          </a:xfrm>
          <a:prstGeom prst="rect">
            <a:avLst/>
          </a:prstGeom>
        </p:spPr>
        <p:txBody>
          <a:bodyPr>
            <a:spAutoFit/>
          </a:bodyPr>
          <a:lstStyle/>
          <a:p>
            <a:pPr marL="355600" lvl="2" indent="-355600">
              <a:buAutoNum type="arabicPeriod"/>
            </a:pPr>
            <a:r>
              <a:rPr lang="en-US" b="1" dirty="0" err="1" smtClean="0"/>
              <a:t>Meningkatkan</a:t>
            </a:r>
            <a:r>
              <a:rPr lang="en-US" b="1" dirty="0" smtClean="0"/>
              <a:t> </a:t>
            </a:r>
            <a:r>
              <a:rPr lang="en-US" b="1" dirty="0" err="1"/>
              <a:t>ekonomi</a:t>
            </a:r>
            <a:r>
              <a:rPr lang="en-US" b="1" dirty="0"/>
              <a:t> </a:t>
            </a:r>
            <a:r>
              <a:rPr lang="en-US" b="1" dirty="0" err="1"/>
              <a:t>daerah</a:t>
            </a:r>
            <a:r>
              <a:rPr lang="en-US" b="1" dirty="0"/>
              <a:t> yang </a:t>
            </a:r>
            <a:r>
              <a:rPr lang="en-US" b="1" dirty="0" err="1"/>
              <a:t>inklusif</a:t>
            </a:r>
            <a:r>
              <a:rPr lang="en-US" b="1" dirty="0"/>
              <a:t> </a:t>
            </a:r>
            <a:r>
              <a:rPr lang="en-US" b="1" dirty="0" err="1"/>
              <a:t>dan</a:t>
            </a:r>
            <a:r>
              <a:rPr lang="en-US" b="1" dirty="0"/>
              <a:t> </a:t>
            </a:r>
            <a:r>
              <a:rPr lang="en-US" b="1" dirty="0" err="1"/>
              <a:t>tangguh</a:t>
            </a:r>
            <a:r>
              <a:rPr lang="en-US" dirty="0"/>
              <a:t>, </a:t>
            </a:r>
            <a:r>
              <a:rPr lang="en-US" dirty="0" err="1"/>
              <a:t>melalui</a:t>
            </a:r>
            <a:r>
              <a:rPr lang="en-US" dirty="0"/>
              <a:t> </a:t>
            </a:r>
            <a:r>
              <a:rPr lang="en-US" dirty="0" err="1"/>
              <a:t>pemerataan</a:t>
            </a:r>
            <a:r>
              <a:rPr lang="en-US" dirty="0"/>
              <a:t> </a:t>
            </a:r>
            <a:r>
              <a:rPr lang="en-US" dirty="0" err="1"/>
              <a:t>pembangunan</a:t>
            </a:r>
            <a:r>
              <a:rPr lang="en-US" dirty="0"/>
              <a:t> yang </a:t>
            </a:r>
            <a:r>
              <a:rPr lang="en-US" dirty="0" err="1"/>
              <a:t>dapat</a:t>
            </a:r>
            <a:r>
              <a:rPr lang="en-US" dirty="0"/>
              <a:t> </a:t>
            </a:r>
            <a:r>
              <a:rPr lang="en-US" dirty="0" err="1"/>
              <a:t>diakses</a:t>
            </a:r>
            <a:r>
              <a:rPr lang="en-US" dirty="0"/>
              <a:t> </a:t>
            </a:r>
            <a:r>
              <a:rPr lang="en-US" dirty="0" err="1"/>
              <a:t>oleh</a:t>
            </a:r>
            <a:r>
              <a:rPr lang="en-US" dirty="0"/>
              <a:t> </a:t>
            </a:r>
            <a:r>
              <a:rPr lang="en-US" dirty="0" err="1"/>
              <a:t>seluruh</a:t>
            </a:r>
            <a:r>
              <a:rPr lang="en-US" dirty="0"/>
              <a:t> </a:t>
            </a:r>
            <a:r>
              <a:rPr lang="en-US" dirty="0" err="1"/>
              <a:t>lapisan</a:t>
            </a:r>
            <a:r>
              <a:rPr lang="en-US" dirty="0"/>
              <a:t> </a:t>
            </a:r>
            <a:r>
              <a:rPr lang="en-US" dirty="0" err="1"/>
              <a:t>masyarakat</a:t>
            </a:r>
            <a:r>
              <a:rPr lang="en-US" dirty="0"/>
              <a:t>, </a:t>
            </a:r>
            <a:r>
              <a:rPr lang="en-US" dirty="0" err="1"/>
              <a:t>termasuk</a:t>
            </a:r>
            <a:r>
              <a:rPr lang="en-US" dirty="0"/>
              <a:t> </a:t>
            </a:r>
            <a:r>
              <a:rPr lang="en-US" dirty="0" err="1"/>
              <a:t>kelompok</a:t>
            </a:r>
            <a:r>
              <a:rPr lang="en-US" dirty="0"/>
              <a:t> </a:t>
            </a:r>
            <a:r>
              <a:rPr lang="en-US" dirty="0" err="1" smtClean="0"/>
              <a:t>rentan</a:t>
            </a:r>
            <a:r>
              <a:rPr lang="en-US" dirty="0" smtClean="0"/>
              <a:t>.</a:t>
            </a:r>
            <a:endParaRPr lang="en-US" sz="1600" dirty="0"/>
          </a:p>
          <a:p>
            <a:pPr marL="355600" lvl="2" indent="-355600">
              <a:buAutoNum type="arabicPeriod"/>
            </a:pPr>
            <a:r>
              <a:rPr lang="en-US" b="1" dirty="0" err="1" smtClean="0"/>
              <a:t>Meningkatkan</a:t>
            </a:r>
            <a:r>
              <a:rPr lang="en-US" b="1" dirty="0" smtClean="0"/>
              <a:t> </a:t>
            </a:r>
            <a:r>
              <a:rPr lang="en-US" b="1" dirty="0" err="1"/>
              <a:t>kualitas</a:t>
            </a:r>
            <a:r>
              <a:rPr lang="en-US" b="1" dirty="0"/>
              <a:t> </a:t>
            </a:r>
            <a:r>
              <a:rPr lang="en-US" b="1" dirty="0" err="1"/>
              <a:t>sumber</a:t>
            </a:r>
            <a:r>
              <a:rPr lang="en-US" b="1" dirty="0"/>
              <a:t> </a:t>
            </a:r>
            <a:r>
              <a:rPr lang="en-US" b="1" dirty="0" err="1"/>
              <a:t>daya</a:t>
            </a:r>
            <a:r>
              <a:rPr lang="en-US" b="1" dirty="0"/>
              <a:t> </a:t>
            </a:r>
            <a:r>
              <a:rPr lang="en-US" b="1" dirty="0" err="1"/>
              <a:t>manusia</a:t>
            </a:r>
            <a:r>
              <a:rPr lang="en-US" b="1" dirty="0"/>
              <a:t> (SDM) yang </a:t>
            </a:r>
            <a:r>
              <a:rPr lang="en-US" b="1" dirty="0" err="1"/>
              <a:t>unggul</a:t>
            </a:r>
            <a:r>
              <a:rPr lang="en-US" b="1" dirty="0"/>
              <a:t> </a:t>
            </a:r>
            <a:r>
              <a:rPr lang="en-US" b="1" dirty="0" err="1"/>
              <a:t>dan</a:t>
            </a:r>
            <a:r>
              <a:rPr lang="en-US" b="1" dirty="0"/>
              <a:t> </a:t>
            </a:r>
            <a:r>
              <a:rPr lang="en-US" b="1" dirty="0" err="1"/>
              <a:t>berdaya</a:t>
            </a:r>
            <a:r>
              <a:rPr lang="en-US" b="1" dirty="0"/>
              <a:t> </a:t>
            </a:r>
            <a:r>
              <a:rPr lang="en-US" b="1" dirty="0" err="1"/>
              <a:t>saing</a:t>
            </a:r>
            <a:r>
              <a:rPr lang="en-US" dirty="0"/>
              <a:t>, </a:t>
            </a:r>
            <a:r>
              <a:rPr lang="en-US" dirty="0" err="1"/>
              <a:t>dengan</a:t>
            </a:r>
            <a:r>
              <a:rPr lang="en-US" dirty="0"/>
              <a:t> </a:t>
            </a:r>
            <a:r>
              <a:rPr lang="en-US" dirty="0" err="1"/>
              <a:t>menitikberatkan</a:t>
            </a:r>
            <a:r>
              <a:rPr lang="en-US" dirty="0"/>
              <a:t> </a:t>
            </a:r>
            <a:r>
              <a:rPr lang="en-US" dirty="0" err="1"/>
              <a:t>pada</a:t>
            </a:r>
            <a:r>
              <a:rPr lang="en-US" dirty="0"/>
              <a:t> </a:t>
            </a:r>
            <a:r>
              <a:rPr lang="en-US" dirty="0" err="1"/>
              <a:t>pendidikan</a:t>
            </a:r>
            <a:r>
              <a:rPr lang="en-US" dirty="0"/>
              <a:t>, </a:t>
            </a:r>
            <a:r>
              <a:rPr lang="en-US" dirty="0" err="1"/>
              <a:t>pelatihan</a:t>
            </a:r>
            <a:r>
              <a:rPr lang="en-US" dirty="0"/>
              <a:t>, </a:t>
            </a:r>
            <a:r>
              <a:rPr lang="en-US" dirty="0" err="1"/>
              <a:t>serta</a:t>
            </a:r>
            <a:r>
              <a:rPr lang="en-US" dirty="0"/>
              <a:t> </a:t>
            </a:r>
            <a:r>
              <a:rPr lang="en-US" dirty="0" err="1"/>
              <a:t>peningkatan</a:t>
            </a:r>
            <a:r>
              <a:rPr lang="en-US" dirty="0"/>
              <a:t> </a:t>
            </a:r>
            <a:r>
              <a:rPr lang="en-US" dirty="0" err="1"/>
              <a:t>keterampilan</a:t>
            </a:r>
            <a:r>
              <a:rPr lang="en-US" dirty="0"/>
              <a:t> </a:t>
            </a:r>
            <a:r>
              <a:rPr lang="en-US" dirty="0" err="1"/>
              <a:t>berbasis</a:t>
            </a:r>
            <a:r>
              <a:rPr lang="en-US" dirty="0"/>
              <a:t> </a:t>
            </a:r>
            <a:r>
              <a:rPr lang="en-US" dirty="0" err="1"/>
              <a:t>kebutuhan</a:t>
            </a:r>
            <a:r>
              <a:rPr lang="en-US" dirty="0"/>
              <a:t> </a:t>
            </a:r>
            <a:r>
              <a:rPr lang="en-US" dirty="0" err="1"/>
              <a:t>pasar</a:t>
            </a:r>
            <a:r>
              <a:rPr lang="en-US" dirty="0"/>
              <a:t> </a:t>
            </a:r>
            <a:r>
              <a:rPr lang="en-US" dirty="0" err="1"/>
              <a:t>kerja</a:t>
            </a:r>
            <a:r>
              <a:rPr lang="en-US" dirty="0"/>
              <a:t>. </a:t>
            </a:r>
            <a:endParaRPr lang="en-US" sz="1600" dirty="0"/>
          </a:p>
          <a:p>
            <a:pPr marL="355600" lvl="2" indent="-355600">
              <a:buAutoNum type="arabicPeriod"/>
            </a:pPr>
            <a:r>
              <a:rPr lang="en-US" b="1" dirty="0" err="1" smtClean="0"/>
              <a:t>Memperkuat</a:t>
            </a:r>
            <a:r>
              <a:rPr lang="en-US" b="1" dirty="0" smtClean="0"/>
              <a:t> </a:t>
            </a:r>
            <a:r>
              <a:rPr lang="en-US" b="1" dirty="0" err="1"/>
              <a:t>tata</a:t>
            </a:r>
            <a:r>
              <a:rPr lang="en-US" b="1" dirty="0"/>
              <a:t> </a:t>
            </a:r>
            <a:r>
              <a:rPr lang="en-US" b="1" dirty="0" err="1"/>
              <a:t>kelola</a:t>
            </a:r>
            <a:r>
              <a:rPr lang="en-US" b="1" dirty="0"/>
              <a:t> </a:t>
            </a:r>
            <a:r>
              <a:rPr lang="en-US" b="1" dirty="0" err="1"/>
              <a:t>pemerintahan</a:t>
            </a:r>
            <a:r>
              <a:rPr lang="en-US" b="1" dirty="0"/>
              <a:t> yang </a:t>
            </a:r>
            <a:r>
              <a:rPr lang="en-US" b="1" dirty="0" err="1"/>
              <a:t>transparan</a:t>
            </a:r>
            <a:r>
              <a:rPr lang="en-US" b="1" dirty="0"/>
              <a:t> </a:t>
            </a:r>
            <a:r>
              <a:rPr lang="en-US" b="1" dirty="0" err="1"/>
              <a:t>dan</a:t>
            </a:r>
            <a:r>
              <a:rPr lang="en-US" b="1" dirty="0"/>
              <a:t> </a:t>
            </a:r>
            <a:r>
              <a:rPr lang="en-US" b="1" dirty="0" err="1"/>
              <a:t>akuntabel</a:t>
            </a:r>
            <a:r>
              <a:rPr lang="en-US" b="1" dirty="0"/>
              <a:t>,</a:t>
            </a:r>
            <a:r>
              <a:rPr lang="en-US" dirty="0"/>
              <a:t> </a:t>
            </a:r>
            <a:r>
              <a:rPr lang="en-US" dirty="0" err="1"/>
              <a:t>melalui</a:t>
            </a:r>
            <a:r>
              <a:rPr lang="en-US" dirty="0"/>
              <a:t> </a:t>
            </a:r>
            <a:r>
              <a:rPr lang="en-US" dirty="0" err="1"/>
              <a:t>reformasi</a:t>
            </a:r>
            <a:r>
              <a:rPr lang="en-US" dirty="0"/>
              <a:t> </a:t>
            </a:r>
            <a:r>
              <a:rPr lang="en-US" dirty="0" err="1"/>
              <a:t>birokrasi</a:t>
            </a:r>
            <a:r>
              <a:rPr lang="en-US" dirty="0"/>
              <a:t> yang </a:t>
            </a:r>
            <a:r>
              <a:rPr lang="en-US" dirty="0" err="1"/>
              <a:t>mendorong</a:t>
            </a:r>
            <a:r>
              <a:rPr lang="en-US" dirty="0"/>
              <a:t> </a:t>
            </a:r>
            <a:r>
              <a:rPr lang="en-US" dirty="0" err="1"/>
              <a:t>efektivitas</a:t>
            </a:r>
            <a:r>
              <a:rPr lang="en-US" dirty="0"/>
              <a:t> </a:t>
            </a:r>
            <a:r>
              <a:rPr lang="en-US" dirty="0" err="1"/>
              <a:t>pelayanan</a:t>
            </a:r>
            <a:r>
              <a:rPr lang="en-US" dirty="0"/>
              <a:t> </a:t>
            </a:r>
            <a:r>
              <a:rPr lang="en-US" dirty="0" err="1"/>
              <a:t>publik</a:t>
            </a:r>
            <a:r>
              <a:rPr lang="en-US" dirty="0"/>
              <a:t> </a:t>
            </a:r>
            <a:r>
              <a:rPr lang="en-US" dirty="0" err="1"/>
              <a:t>serta</a:t>
            </a:r>
            <a:r>
              <a:rPr lang="en-US" dirty="0"/>
              <a:t> </a:t>
            </a:r>
            <a:r>
              <a:rPr lang="en-US" dirty="0" err="1"/>
              <a:t>efisiensi</a:t>
            </a:r>
            <a:r>
              <a:rPr lang="en-US" dirty="0"/>
              <a:t> </a:t>
            </a:r>
            <a:r>
              <a:rPr lang="en-US" dirty="0" err="1"/>
              <a:t>dalam</a:t>
            </a:r>
            <a:r>
              <a:rPr lang="en-US" dirty="0"/>
              <a:t> </a:t>
            </a:r>
            <a:r>
              <a:rPr lang="en-US" dirty="0" err="1"/>
              <a:t>pengelolaan</a:t>
            </a:r>
            <a:r>
              <a:rPr lang="en-US" dirty="0"/>
              <a:t> </a:t>
            </a:r>
            <a:r>
              <a:rPr lang="en-US" dirty="0" err="1"/>
              <a:t>anggaran</a:t>
            </a:r>
            <a:r>
              <a:rPr lang="en-US" dirty="0"/>
              <a:t> </a:t>
            </a:r>
            <a:r>
              <a:rPr lang="en-US" dirty="0" err="1"/>
              <a:t>dan</a:t>
            </a:r>
            <a:r>
              <a:rPr lang="en-US" dirty="0"/>
              <a:t> </a:t>
            </a:r>
            <a:r>
              <a:rPr lang="en-US" dirty="0" err="1"/>
              <a:t>kebijakan</a:t>
            </a:r>
            <a:r>
              <a:rPr lang="en-US" dirty="0"/>
              <a:t>. </a:t>
            </a:r>
            <a:endParaRPr lang="en-US" sz="1600" dirty="0"/>
          </a:p>
          <a:p>
            <a:pPr marL="355600" lvl="2" indent="-355600">
              <a:buAutoNum type="arabicPeriod"/>
            </a:pPr>
            <a:r>
              <a:rPr lang="en-US" b="1" dirty="0" err="1" smtClean="0"/>
              <a:t>Meningkatkan</a:t>
            </a:r>
            <a:r>
              <a:rPr lang="en-US" b="1" dirty="0" smtClean="0"/>
              <a:t> </a:t>
            </a:r>
            <a:r>
              <a:rPr lang="en-US" b="1" dirty="0" err="1"/>
              <a:t>kesejahteraan</a:t>
            </a:r>
            <a:r>
              <a:rPr lang="en-US" b="1" dirty="0"/>
              <a:t> </a:t>
            </a:r>
            <a:r>
              <a:rPr lang="en-US" b="1" dirty="0" err="1"/>
              <a:t>sosial</a:t>
            </a:r>
            <a:r>
              <a:rPr lang="en-US" b="1" dirty="0"/>
              <a:t> yang </a:t>
            </a:r>
            <a:r>
              <a:rPr lang="en-US" b="1" dirty="0" err="1"/>
              <a:t>harmonis</a:t>
            </a:r>
            <a:r>
              <a:rPr lang="en-US" b="1" dirty="0"/>
              <a:t> </a:t>
            </a:r>
            <a:r>
              <a:rPr lang="en-US" b="1" dirty="0" err="1"/>
              <a:t>dan</a:t>
            </a:r>
            <a:r>
              <a:rPr lang="en-US" b="1" dirty="0"/>
              <a:t> </a:t>
            </a:r>
            <a:r>
              <a:rPr lang="en-US" b="1" dirty="0" err="1"/>
              <a:t>berbasis</a:t>
            </a:r>
            <a:r>
              <a:rPr lang="en-US" b="1" dirty="0"/>
              <a:t> </a:t>
            </a:r>
            <a:r>
              <a:rPr lang="en-US" b="1" dirty="0" err="1"/>
              <a:t>budaya</a:t>
            </a:r>
            <a:r>
              <a:rPr lang="en-US" b="1" dirty="0"/>
              <a:t> </a:t>
            </a:r>
            <a:r>
              <a:rPr lang="en-US" b="1" dirty="0" err="1"/>
              <a:t>lokal</a:t>
            </a:r>
            <a:r>
              <a:rPr lang="en-US" dirty="0"/>
              <a:t>, </a:t>
            </a:r>
            <a:r>
              <a:rPr lang="en-US" dirty="0" err="1"/>
              <a:t>guna</a:t>
            </a:r>
            <a:r>
              <a:rPr lang="en-US" dirty="0"/>
              <a:t> </a:t>
            </a:r>
            <a:r>
              <a:rPr lang="en-US" dirty="0" err="1"/>
              <a:t>menciptakan</a:t>
            </a:r>
            <a:r>
              <a:rPr lang="en-US" dirty="0"/>
              <a:t> </a:t>
            </a:r>
            <a:r>
              <a:rPr lang="en-US" dirty="0" err="1"/>
              <a:t>masyarakat</a:t>
            </a:r>
            <a:r>
              <a:rPr lang="en-US" dirty="0"/>
              <a:t> yang </a:t>
            </a:r>
            <a:r>
              <a:rPr lang="en-US" dirty="0" err="1"/>
              <a:t>lebih</a:t>
            </a:r>
            <a:r>
              <a:rPr lang="en-US" dirty="0"/>
              <a:t> solid, </a:t>
            </a:r>
            <a:r>
              <a:rPr lang="en-US" dirty="0" err="1"/>
              <a:t>inklusif</a:t>
            </a:r>
            <a:r>
              <a:rPr lang="en-US" dirty="0"/>
              <a:t>, </a:t>
            </a:r>
            <a:r>
              <a:rPr lang="en-US" dirty="0" err="1"/>
              <a:t>dan</a:t>
            </a:r>
            <a:r>
              <a:rPr lang="en-US" dirty="0"/>
              <a:t> </a:t>
            </a:r>
            <a:r>
              <a:rPr lang="en-US" dirty="0" err="1"/>
              <a:t>memiliki</a:t>
            </a:r>
            <a:r>
              <a:rPr lang="en-US" dirty="0"/>
              <a:t> </a:t>
            </a:r>
            <a:r>
              <a:rPr lang="en-US" dirty="0" err="1"/>
              <a:t>ketahanan</a:t>
            </a:r>
            <a:r>
              <a:rPr lang="en-US" dirty="0"/>
              <a:t> </a:t>
            </a:r>
            <a:r>
              <a:rPr lang="en-US" dirty="0" err="1"/>
              <a:t>sosial</a:t>
            </a:r>
            <a:r>
              <a:rPr lang="en-US" dirty="0"/>
              <a:t> yang </a:t>
            </a:r>
            <a:r>
              <a:rPr lang="en-US" dirty="0" err="1"/>
              <a:t>baik</a:t>
            </a:r>
            <a:r>
              <a:rPr lang="en-US" dirty="0"/>
              <a:t>.</a:t>
            </a:r>
            <a:endParaRPr lang="en-US" sz="1600" dirty="0"/>
          </a:p>
        </p:txBody>
      </p:sp>
      <p:sp>
        <p:nvSpPr>
          <p:cNvPr id="3" name="Rectangle 2"/>
          <p:cNvSpPr/>
          <p:nvPr/>
        </p:nvSpPr>
        <p:spPr>
          <a:xfrm>
            <a:off x="648887" y="838453"/>
            <a:ext cx="8099577" cy="646331"/>
          </a:xfrm>
          <a:prstGeom prst="rect">
            <a:avLst/>
          </a:prstGeom>
          <a:ln>
            <a:solidFill>
              <a:schemeClr val="tx1"/>
            </a:solidFill>
          </a:ln>
        </p:spPr>
        <p:txBody>
          <a:bodyPr>
            <a:spAutoFit/>
          </a:bodyPr>
          <a:lstStyle/>
          <a:p>
            <a:r>
              <a:rPr lang="en-US" b="1" dirty="0" err="1">
                <a:solidFill>
                  <a:srgbClr val="FF0000"/>
                </a:solidFill>
              </a:rPr>
              <a:t>P</a:t>
            </a:r>
            <a:r>
              <a:rPr lang="en-US" b="1" dirty="0" err="1" smtClean="0">
                <a:solidFill>
                  <a:srgbClr val="FF0000"/>
                </a:solidFill>
              </a:rPr>
              <a:t>emajuan</a:t>
            </a:r>
            <a:r>
              <a:rPr lang="en-US" b="1" dirty="0" smtClean="0">
                <a:solidFill>
                  <a:srgbClr val="FF0000"/>
                </a:solidFill>
              </a:rPr>
              <a:t> </a:t>
            </a:r>
            <a:r>
              <a:rPr lang="en-US" b="1" dirty="0" err="1">
                <a:solidFill>
                  <a:srgbClr val="FF0000"/>
                </a:solidFill>
              </a:rPr>
              <a:t>Iptek</a:t>
            </a:r>
            <a:r>
              <a:rPr lang="en-US" b="1" dirty="0">
                <a:solidFill>
                  <a:srgbClr val="FF0000"/>
                </a:solidFill>
              </a:rPr>
              <a:t> </a:t>
            </a:r>
            <a:r>
              <a:rPr lang="en-US" b="1" dirty="0" err="1">
                <a:solidFill>
                  <a:srgbClr val="FF0000"/>
                </a:solidFill>
              </a:rPr>
              <a:t>dijadikan</a:t>
            </a:r>
            <a:r>
              <a:rPr lang="en-US" b="1" dirty="0">
                <a:solidFill>
                  <a:srgbClr val="FF0000"/>
                </a:solidFill>
              </a:rPr>
              <a:t> </a:t>
            </a:r>
            <a:r>
              <a:rPr lang="en-US" b="1" dirty="0" err="1">
                <a:solidFill>
                  <a:srgbClr val="FF0000"/>
                </a:solidFill>
              </a:rPr>
              <a:t>pilar</a:t>
            </a:r>
            <a:r>
              <a:rPr lang="en-US" b="1" dirty="0">
                <a:solidFill>
                  <a:srgbClr val="FF0000"/>
                </a:solidFill>
              </a:rPr>
              <a:t> </a:t>
            </a:r>
            <a:r>
              <a:rPr lang="en-US" b="1" dirty="0" err="1">
                <a:solidFill>
                  <a:srgbClr val="FF0000"/>
                </a:solidFill>
              </a:rPr>
              <a:t>utama</a:t>
            </a:r>
            <a:r>
              <a:rPr lang="en-US" b="1" dirty="0">
                <a:solidFill>
                  <a:srgbClr val="FF0000"/>
                </a:solidFill>
              </a:rPr>
              <a:t> </a:t>
            </a:r>
            <a:r>
              <a:rPr lang="en-US" b="1" dirty="0" err="1">
                <a:solidFill>
                  <a:srgbClr val="FF0000"/>
                </a:solidFill>
              </a:rPr>
              <a:t>dalam</a:t>
            </a:r>
            <a:r>
              <a:rPr lang="en-US" b="1" dirty="0">
                <a:solidFill>
                  <a:srgbClr val="FF0000"/>
                </a:solidFill>
              </a:rPr>
              <a:t> </a:t>
            </a:r>
            <a:r>
              <a:rPr lang="en-US" b="1" dirty="0" err="1">
                <a:solidFill>
                  <a:srgbClr val="FF0000"/>
                </a:solidFill>
              </a:rPr>
              <a:t>mempercepat</a:t>
            </a:r>
            <a:r>
              <a:rPr lang="en-US" b="1" dirty="0">
                <a:solidFill>
                  <a:srgbClr val="FF0000"/>
                </a:solidFill>
              </a:rPr>
              <a:t> </a:t>
            </a:r>
            <a:r>
              <a:rPr lang="en-US" b="1" dirty="0" err="1">
                <a:solidFill>
                  <a:srgbClr val="FF0000"/>
                </a:solidFill>
              </a:rPr>
              <a:t>transformasi</a:t>
            </a:r>
            <a:r>
              <a:rPr lang="en-US" b="1" dirty="0">
                <a:solidFill>
                  <a:srgbClr val="FF0000"/>
                </a:solidFill>
              </a:rPr>
              <a:t> </a:t>
            </a:r>
            <a:r>
              <a:rPr lang="en-US" b="1" dirty="0" err="1">
                <a:solidFill>
                  <a:srgbClr val="FF0000"/>
                </a:solidFill>
              </a:rPr>
              <a:t>sosial</a:t>
            </a:r>
            <a:r>
              <a:rPr lang="en-US" b="1" dirty="0">
                <a:solidFill>
                  <a:srgbClr val="FF0000"/>
                </a:solidFill>
              </a:rPr>
              <a:t> </a:t>
            </a:r>
            <a:r>
              <a:rPr lang="en-US" b="1" dirty="0" err="1">
                <a:solidFill>
                  <a:srgbClr val="FF0000"/>
                </a:solidFill>
              </a:rPr>
              <a:t>dan</a:t>
            </a:r>
            <a:r>
              <a:rPr lang="en-US" b="1" dirty="0">
                <a:solidFill>
                  <a:srgbClr val="FF0000"/>
                </a:solidFill>
              </a:rPr>
              <a:t> </a:t>
            </a:r>
            <a:r>
              <a:rPr lang="en-US" b="1" dirty="0" err="1">
                <a:solidFill>
                  <a:srgbClr val="FF0000"/>
                </a:solidFill>
              </a:rPr>
              <a:t>ekonomi</a:t>
            </a:r>
            <a:r>
              <a:rPr lang="en-US" b="1" dirty="0">
                <a:solidFill>
                  <a:srgbClr val="FF0000"/>
                </a:solidFill>
              </a:rPr>
              <a:t> </a:t>
            </a:r>
          </a:p>
        </p:txBody>
      </p:sp>
      <p:sp>
        <p:nvSpPr>
          <p:cNvPr id="6" name="Rectangle 5"/>
          <p:cNvSpPr/>
          <p:nvPr/>
        </p:nvSpPr>
        <p:spPr>
          <a:xfrm>
            <a:off x="648887" y="1763524"/>
            <a:ext cx="8099577" cy="369332"/>
          </a:xfrm>
          <a:prstGeom prst="rect">
            <a:avLst/>
          </a:prstGeom>
          <a:ln>
            <a:noFill/>
          </a:ln>
        </p:spPr>
        <p:txBody>
          <a:bodyPr>
            <a:spAutoFit/>
          </a:bodyPr>
          <a:lstStyle/>
          <a:p>
            <a:r>
              <a:rPr lang="en-US" b="1" dirty="0" smtClean="0">
                <a:solidFill>
                  <a:srgbClr val="FF0000"/>
                </a:solidFill>
              </a:rPr>
              <a:t>STRATEGI</a:t>
            </a:r>
            <a:endParaRPr lang="en-US" b="1" dirty="0">
              <a:solidFill>
                <a:srgbClr val="FF0000"/>
              </a:solidFill>
            </a:endParaRPr>
          </a:p>
        </p:txBody>
      </p:sp>
    </p:spTree>
    <p:extLst>
      <p:ext uri="{BB962C8B-B14F-4D97-AF65-F5344CB8AC3E}">
        <p14:creationId xmlns:p14="http://schemas.microsoft.com/office/powerpoint/2010/main" val="439276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575678971"/>
              </p:ext>
            </p:extLst>
          </p:nvPr>
        </p:nvGraphicFramePr>
        <p:xfrm>
          <a:off x="346656" y="268264"/>
          <a:ext cx="8113776" cy="6545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34"/>
          <p:cNvSpPr txBox="1"/>
          <p:nvPr/>
        </p:nvSpPr>
        <p:spPr>
          <a:xfrm>
            <a:off x="453547" y="188640"/>
            <a:ext cx="8312729" cy="523220"/>
          </a:xfrm>
          <a:prstGeom prst="rect">
            <a:avLst/>
          </a:prstGeom>
          <a:noFill/>
          <a:effectLst>
            <a:glow rad="228600">
              <a:schemeClr val="accent5">
                <a:satMod val="175000"/>
                <a:alpha val="40000"/>
              </a:schemeClr>
            </a:glo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D" sz="2800" b="1" dirty="0" smtClean="0"/>
              <a:t>RUMUSAN TEMA PRIORITAS </a:t>
            </a:r>
            <a:endParaRPr lang="en-ID" sz="2800" b="1" dirty="0"/>
          </a:p>
        </p:txBody>
      </p:sp>
    </p:spTree>
    <p:extLst>
      <p:ext uri="{BB962C8B-B14F-4D97-AF65-F5344CB8AC3E}">
        <p14:creationId xmlns:p14="http://schemas.microsoft.com/office/powerpoint/2010/main" val="3850498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4"/>
          <p:cNvSpPr txBox="1"/>
          <p:nvPr/>
        </p:nvSpPr>
        <p:spPr>
          <a:xfrm>
            <a:off x="453547" y="188640"/>
            <a:ext cx="8312729" cy="523220"/>
          </a:xfrm>
          <a:prstGeom prst="rect">
            <a:avLst/>
          </a:prstGeom>
          <a:solidFill>
            <a:schemeClr val="accent5">
              <a:lumMod val="60000"/>
              <a:lumOff val="40000"/>
            </a:schemeClr>
          </a:solidFill>
          <a:ln>
            <a:solidFill>
              <a:schemeClr val="tx1"/>
            </a:solidFill>
          </a:ln>
          <a:effectLst>
            <a:glow rad="228600">
              <a:schemeClr val="accent5">
                <a:satMod val="175000"/>
                <a:alpha val="40000"/>
              </a:schemeClr>
            </a:glo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D" sz="2800" b="1" dirty="0" smtClean="0"/>
              <a:t>PEMBAHASAN TEMA</a:t>
            </a:r>
          </a:p>
        </p:txBody>
      </p:sp>
      <p:sp>
        <p:nvSpPr>
          <p:cNvPr id="6" name="TextBox 5"/>
          <p:cNvSpPr txBox="1"/>
          <p:nvPr/>
        </p:nvSpPr>
        <p:spPr>
          <a:xfrm>
            <a:off x="255529" y="1124744"/>
            <a:ext cx="8636951" cy="369332"/>
          </a:xfrm>
          <a:prstGeom prst="rect">
            <a:avLst/>
          </a:prstGeom>
          <a:noFill/>
        </p:spPr>
        <p:txBody>
          <a:bodyPr wrap="none" rtlCol="0">
            <a:spAutoFit/>
          </a:bodyPr>
          <a:lstStyle/>
          <a:p>
            <a:r>
              <a:rPr lang="en-US" dirty="0" err="1" smtClean="0"/>
              <a:t>Tanggapan</a:t>
            </a:r>
            <a:r>
              <a:rPr lang="en-US" dirty="0" smtClean="0"/>
              <a:t> </a:t>
            </a:r>
            <a:r>
              <a:rPr lang="en-US" dirty="0" err="1" smtClean="0"/>
              <a:t>peserta</a:t>
            </a:r>
            <a:r>
              <a:rPr lang="en-US" dirty="0" smtClean="0"/>
              <a:t> :</a:t>
            </a:r>
            <a:endParaRPr lang="en-US" dirty="0"/>
          </a:p>
        </p:txBody>
      </p:sp>
    </p:spTree>
    <p:extLst>
      <p:ext uri="{BB962C8B-B14F-4D97-AF65-F5344CB8AC3E}">
        <p14:creationId xmlns:p14="http://schemas.microsoft.com/office/powerpoint/2010/main" val="3606033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4"/>
          <p:cNvSpPr txBox="1"/>
          <p:nvPr/>
        </p:nvSpPr>
        <p:spPr>
          <a:xfrm>
            <a:off x="453547" y="188640"/>
            <a:ext cx="8312729" cy="523220"/>
          </a:xfrm>
          <a:prstGeom prst="rect">
            <a:avLst/>
          </a:prstGeom>
          <a:solidFill>
            <a:schemeClr val="accent3">
              <a:lumMod val="60000"/>
              <a:lumOff val="40000"/>
            </a:schemeClr>
          </a:solidFill>
          <a:ln>
            <a:solidFill>
              <a:schemeClr val="tx1"/>
            </a:solidFill>
          </a:ln>
          <a:effectLst>
            <a:glow rad="228600">
              <a:schemeClr val="accent5">
                <a:satMod val="175000"/>
                <a:alpha val="40000"/>
              </a:schemeClr>
            </a:glo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D" sz="2800" b="1" dirty="0" smtClean="0"/>
              <a:t>PEMBAHASAN PUD</a:t>
            </a:r>
          </a:p>
        </p:txBody>
      </p:sp>
      <p:sp>
        <p:nvSpPr>
          <p:cNvPr id="3" name="Rectangle 2"/>
          <p:cNvSpPr/>
          <p:nvPr/>
        </p:nvSpPr>
        <p:spPr>
          <a:xfrm>
            <a:off x="117233" y="1052279"/>
            <a:ext cx="8909535" cy="5078313"/>
          </a:xfrm>
          <a:prstGeom prst="rect">
            <a:avLst/>
          </a:prstGeom>
        </p:spPr>
        <p:txBody>
          <a:bodyPr>
            <a:spAutoFit/>
          </a:bodyPr>
          <a:lstStyle/>
          <a:p>
            <a:r>
              <a:rPr lang="en-US" u="sng" dirty="0" err="1" smtClean="0"/>
              <a:t>Acuan</a:t>
            </a:r>
            <a:r>
              <a:rPr lang="en-US" u="sng" dirty="0" smtClean="0"/>
              <a:t> </a:t>
            </a:r>
            <a:r>
              <a:rPr lang="en-US" u="sng" dirty="0" err="1" smtClean="0"/>
              <a:t>penentuan</a:t>
            </a:r>
            <a:r>
              <a:rPr lang="en-US" u="sng" dirty="0" smtClean="0"/>
              <a:t>  PUD </a:t>
            </a:r>
            <a:r>
              <a:rPr lang="en-US" u="sng" dirty="0" err="1" smtClean="0"/>
              <a:t>dan</a:t>
            </a:r>
            <a:r>
              <a:rPr lang="en-US" u="sng" dirty="0" smtClean="0"/>
              <a:t> </a:t>
            </a:r>
            <a:r>
              <a:rPr lang="en-US" u="sng" dirty="0" err="1" smtClean="0"/>
              <a:t>kriteria</a:t>
            </a:r>
            <a:r>
              <a:rPr lang="en-US" u="sng" dirty="0" smtClean="0"/>
              <a:t>.</a:t>
            </a:r>
            <a:endParaRPr lang="en-US" dirty="0"/>
          </a:p>
          <a:p>
            <a:pPr marL="285750" lvl="0" indent="-285750">
              <a:buFont typeface="Wingdings" panose="05000000000000000000" pitchFamily="2" charset="2"/>
              <a:buChar char="Ø"/>
            </a:pPr>
            <a:r>
              <a:rPr lang="en-US" dirty="0" err="1" smtClean="0"/>
              <a:t>Acuan</a:t>
            </a:r>
            <a:r>
              <a:rPr lang="en-US" dirty="0" smtClean="0"/>
              <a:t> :</a:t>
            </a:r>
          </a:p>
          <a:p>
            <a:pPr marL="444500" lvl="0" indent="-177800">
              <a:buAutoNum type="arabicPeriod"/>
            </a:pPr>
            <a:r>
              <a:rPr lang="en-US" dirty="0" smtClean="0"/>
              <a:t>PDRB</a:t>
            </a:r>
            <a:r>
              <a:rPr lang="en-US" dirty="0"/>
              <a:t>, </a:t>
            </a:r>
            <a:endParaRPr lang="en-US" dirty="0" smtClean="0"/>
          </a:p>
          <a:p>
            <a:pPr marL="444500" lvl="0" indent="-177800">
              <a:buAutoNum type="arabicPeriod"/>
            </a:pPr>
            <a:r>
              <a:rPr lang="en-US" dirty="0" err="1" smtClean="0"/>
              <a:t>Aspek</a:t>
            </a:r>
            <a:r>
              <a:rPr lang="en-US" dirty="0" smtClean="0"/>
              <a:t> </a:t>
            </a:r>
            <a:r>
              <a:rPr lang="en-US" dirty="0" err="1"/>
              <a:t>mata</a:t>
            </a:r>
            <a:r>
              <a:rPr lang="en-US" dirty="0"/>
              <a:t> </a:t>
            </a:r>
            <a:r>
              <a:rPr lang="en-US" dirty="0" err="1"/>
              <a:t>pencaharian</a:t>
            </a:r>
            <a:r>
              <a:rPr lang="en-US" dirty="0"/>
              <a:t> </a:t>
            </a:r>
            <a:r>
              <a:rPr lang="en-US" dirty="0" err="1"/>
              <a:t>penduduk</a:t>
            </a:r>
            <a:r>
              <a:rPr lang="en-US" dirty="0"/>
              <a:t> </a:t>
            </a:r>
            <a:endParaRPr lang="en-US" dirty="0" smtClean="0"/>
          </a:p>
          <a:p>
            <a:pPr marL="444500" lvl="0" indent="-177800">
              <a:buAutoNum type="arabicPeriod"/>
            </a:pPr>
            <a:r>
              <a:rPr lang="en-US" dirty="0" err="1" smtClean="0"/>
              <a:t>Pemanfaatan</a:t>
            </a:r>
            <a:r>
              <a:rPr lang="en-US" dirty="0" smtClean="0"/>
              <a:t> </a:t>
            </a:r>
            <a:r>
              <a:rPr lang="en-US" dirty="0" err="1"/>
              <a:t>Lahan</a:t>
            </a:r>
            <a:r>
              <a:rPr lang="en-US" dirty="0"/>
              <a:t>. </a:t>
            </a:r>
            <a:endParaRPr lang="en-US" dirty="0" smtClean="0"/>
          </a:p>
          <a:p>
            <a:pPr marL="285750" lvl="0" indent="-285750">
              <a:buFont typeface="Wingdings" panose="05000000000000000000" pitchFamily="2" charset="2"/>
              <a:buChar char="Ø"/>
            </a:pPr>
            <a:r>
              <a:rPr lang="en-US" dirty="0" err="1" smtClean="0"/>
              <a:t>Kriteria</a:t>
            </a:r>
            <a:r>
              <a:rPr lang="en-US" dirty="0" smtClean="0"/>
              <a:t> </a:t>
            </a:r>
            <a:r>
              <a:rPr lang="id-ID" dirty="0" smtClean="0"/>
              <a:t>PUD</a:t>
            </a:r>
            <a:r>
              <a:rPr lang="id-ID" dirty="0"/>
              <a:t>, </a:t>
            </a:r>
            <a:r>
              <a:rPr lang="en-US" dirty="0" smtClean="0"/>
              <a:t>(</a:t>
            </a:r>
            <a:r>
              <a:rPr lang="id-ID" dirty="0" smtClean="0"/>
              <a:t>Pasal </a:t>
            </a:r>
            <a:r>
              <a:rPr lang="id-ID" dirty="0"/>
              <a:t>2 ayat (1) </a:t>
            </a:r>
            <a:r>
              <a:rPr lang="en-US" dirty="0" err="1" smtClean="0"/>
              <a:t>Peremndagri</a:t>
            </a:r>
            <a:r>
              <a:rPr lang="en-US" dirty="0" smtClean="0"/>
              <a:t>/9/2014):</a:t>
            </a:r>
            <a:r>
              <a:rPr lang="id-ID" dirty="0" smtClean="0"/>
              <a:t>   </a:t>
            </a:r>
            <a:endParaRPr lang="en-US" dirty="0"/>
          </a:p>
          <a:p>
            <a:pPr marL="444500" lvl="0" indent="-177800">
              <a:buAutoNum type="arabicPeriod"/>
            </a:pPr>
            <a:r>
              <a:rPr lang="en-US" dirty="0" err="1" smtClean="0">
                <a:solidFill>
                  <a:srgbClr val="FF0000"/>
                </a:solidFill>
              </a:rPr>
              <a:t>penyerapan</a:t>
            </a:r>
            <a:r>
              <a:rPr lang="en-US" dirty="0" smtClean="0">
                <a:solidFill>
                  <a:srgbClr val="FF0000"/>
                </a:solidFill>
              </a:rPr>
              <a:t> </a:t>
            </a:r>
            <a:r>
              <a:rPr lang="en-US" dirty="0" err="1">
                <a:solidFill>
                  <a:srgbClr val="FF0000"/>
                </a:solidFill>
              </a:rPr>
              <a:t>tenaga</a:t>
            </a:r>
            <a:r>
              <a:rPr lang="en-US" dirty="0">
                <a:solidFill>
                  <a:srgbClr val="FF0000"/>
                </a:solidFill>
              </a:rPr>
              <a:t> </a:t>
            </a:r>
            <a:r>
              <a:rPr lang="en-US" dirty="0" err="1" smtClean="0">
                <a:solidFill>
                  <a:srgbClr val="FF0000"/>
                </a:solidFill>
              </a:rPr>
              <a:t>kerja</a:t>
            </a:r>
            <a:r>
              <a:rPr lang="en-US" dirty="0" smtClean="0">
                <a:solidFill>
                  <a:srgbClr val="FF0000"/>
                </a:solidFill>
              </a:rPr>
              <a:t>;</a:t>
            </a:r>
          </a:p>
          <a:p>
            <a:pPr marL="444500" lvl="0" indent="-177800">
              <a:buAutoNum type="arabicPeriod"/>
            </a:pPr>
            <a:r>
              <a:rPr lang="en-US" dirty="0" err="1" smtClean="0">
                <a:solidFill>
                  <a:srgbClr val="FF0000"/>
                </a:solidFill>
              </a:rPr>
              <a:t>sumbangan</a:t>
            </a:r>
            <a:r>
              <a:rPr lang="en-US" dirty="0" smtClean="0">
                <a:solidFill>
                  <a:srgbClr val="FF0000"/>
                </a:solidFill>
              </a:rPr>
              <a:t> </a:t>
            </a:r>
            <a:r>
              <a:rPr lang="en-US" dirty="0" err="1">
                <a:solidFill>
                  <a:srgbClr val="FF0000"/>
                </a:solidFill>
              </a:rPr>
              <a:t>terhadap</a:t>
            </a:r>
            <a:r>
              <a:rPr lang="en-US" dirty="0">
                <a:solidFill>
                  <a:srgbClr val="FF0000"/>
                </a:solidFill>
              </a:rPr>
              <a:t> </a:t>
            </a:r>
            <a:r>
              <a:rPr lang="en-US" dirty="0" err="1" smtClean="0">
                <a:solidFill>
                  <a:srgbClr val="FF0000"/>
                </a:solidFill>
              </a:rPr>
              <a:t>perekonomian</a:t>
            </a:r>
            <a:r>
              <a:rPr lang="en-US" dirty="0" smtClean="0">
                <a:solidFill>
                  <a:srgbClr val="FF0000"/>
                </a:solidFill>
              </a:rPr>
              <a:t>;</a:t>
            </a:r>
          </a:p>
          <a:p>
            <a:pPr marL="444500" lvl="0" indent="-177800">
              <a:buAutoNum type="arabicPeriod"/>
            </a:pPr>
            <a:r>
              <a:rPr lang="en-US" dirty="0" err="1" smtClean="0">
                <a:solidFill>
                  <a:srgbClr val="FF0000"/>
                </a:solidFill>
              </a:rPr>
              <a:t>sektor</a:t>
            </a:r>
            <a:r>
              <a:rPr lang="en-US" dirty="0" smtClean="0">
                <a:solidFill>
                  <a:srgbClr val="FF0000"/>
                </a:solidFill>
              </a:rPr>
              <a:t> </a:t>
            </a:r>
            <a:r>
              <a:rPr lang="en-US" dirty="0">
                <a:solidFill>
                  <a:srgbClr val="FF0000"/>
                </a:solidFill>
              </a:rPr>
              <a:t>basis </a:t>
            </a:r>
            <a:r>
              <a:rPr lang="en-US" dirty="0" err="1">
                <a:solidFill>
                  <a:srgbClr val="FF0000"/>
                </a:solidFill>
              </a:rPr>
              <a:t>ekonomi</a:t>
            </a:r>
            <a:r>
              <a:rPr lang="en-US" dirty="0">
                <a:solidFill>
                  <a:srgbClr val="FF0000"/>
                </a:solidFill>
              </a:rPr>
              <a:t> </a:t>
            </a:r>
            <a:r>
              <a:rPr lang="en-US" dirty="0" err="1" smtClean="0">
                <a:solidFill>
                  <a:srgbClr val="FF0000"/>
                </a:solidFill>
              </a:rPr>
              <a:t>daerah</a:t>
            </a:r>
            <a:r>
              <a:rPr lang="en-US" dirty="0" smtClean="0">
                <a:solidFill>
                  <a:srgbClr val="FF0000"/>
                </a:solidFill>
              </a:rPr>
              <a:t>;</a:t>
            </a:r>
          </a:p>
          <a:p>
            <a:pPr marL="444500" lvl="0" indent="-177800">
              <a:buAutoNum type="arabicPeriod"/>
            </a:pPr>
            <a:r>
              <a:rPr lang="en-US" dirty="0" err="1" smtClean="0">
                <a:solidFill>
                  <a:srgbClr val="FF0000"/>
                </a:solidFill>
              </a:rPr>
              <a:t>dapat</a:t>
            </a:r>
            <a:r>
              <a:rPr lang="en-US" dirty="0" smtClean="0">
                <a:solidFill>
                  <a:srgbClr val="FF0000"/>
                </a:solidFill>
              </a:rPr>
              <a:t> </a:t>
            </a:r>
            <a:r>
              <a:rPr lang="en-US" dirty="0" err="1" smtClean="0">
                <a:solidFill>
                  <a:srgbClr val="FF0000"/>
                </a:solidFill>
              </a:rPr>
              <a:t>diperbaharui</a:t>
            </a:r>
            <a:r>
              <a:rPr lang="en-US" dirty="0" smtClean="0">
                <a:solidFill>
                  <a:srgbClr val="FF0000"/>
                </a:solidFill>
              </a:rPr>
              <a:t>;</a:t>
            </a:r>
          </a:p>
          <a:p>
            <a:pPr marL="444500" lvl="0" indent="-177800">
              <a:buAutoNum type="arabicPeriod"/>
            </a:pPr>
            <a:r>
              <a:rPr lang="en-US" dirty="0" err="1" smtClean="0">
                <a:solidFill>
                  <a:srgbClr val="FF0000"/>
                </a:solidFill>
              </a:rPr>
              <a:t>sosial</a:t>
            </a:r>
            <a:r>
              <a:rPr lang="en-US" dirty="0" smtClean="0">
                <a:solidFill>
                  <a:srgbClr val="FF0000"/>
                </a:solidFill>
              </a:rPr>
              <a:t> </a:t>
            </a:r>
            <a:r>
              <a:rPr lang="en-US" dirty="0" err="1" smtClean="0">
                <a:solidFill>
                  <a:srgbClr val="FF0000"/>
                </a:solidFill>
              </a:rPr>
              <a:t>budaya</a:t>
            </a:r>
            <a:r>
              <a:rPr lang="en-US" dirty="0" smtClean="0">
                <a:solidFill>
                  <a:srgbClr val="FF0000"/>
                </a:solidFill>
              </a:rPr>
              <a:t>;</a:t>
            </a:r>
          </a:p>
          <a:p>
            <a:pPr marL="444500" lvl="0" indent="-177800">
              <a:buAutoNum type="arabicPeriod"/>
            </a:pPr>
            <a:r>
              <a:rPr lang="en-US" dirty="0" err="1" smtClean="0"/>
              <a:t>ketersediaan</a:t>
            </a:r>
            <a:r>
              <a:rPr lang="en-US" dirty="0" smtClean="0"/>
              <a:t> </a:t>
            </a:r>
            <a:r>
              <a:rPr lang="en-US" dirty="0" err="1" smtClean="0"/>
              <a:t>pasar</a:t>
            </a:r>
            <a:r>
              <a:rPr lang="en-US" dirty="0" smtClean="0"/>
              <a:t>;</a:t>
            </a:r>
          </a:p>
          <a:p>
            <a:pPr marL="444500" lvl="0" indent="-177800">
              <a:buAutoNum type="arabicPeriod"/>
            </a:pPr>
            <a:r>
              <a:rPr lang="en-US" dirty="0" err="1" smtClean="0"/>
              <a:t>bahan</a:t>
            </a:r>
            <a:r>
              <a:rPr lang="en-US" dirty="0" smtClean="0"/>
              <a:t> </a:t>
            </a:r>
            <a:r>
              <a:rPr lang="en-US" dirty="0" err="1" smtClean="0"/>
              <a:t>baku</a:t>
            </a:r>
            <a:r>
              <a:rPr lang="en-US" dirty="0" smtClean="0"/>
              <a:t>;</a:t>
            </a:r>
          </a:p>
          <a:p>
            <a:pPr marL="444500" lvl="0" indent="-177800">
              <a:buAutoNum type="arabicPeriod"/>
            </a:pPr>
            <a:r>
              <a:rPr lang="en-US" dirty="0" smtClean="0"/>
              <a:t>modal;</a:t>
            </a:r>
          </a:p>
          <a:p>
            <a:pPr marL="444500" lvl="0" indent="-177800">
              <a:buAutoNum type="arabicPeriod"/>
            </a:pPr>
            <a:r>
              <a:rPr lang="en-US" dirty="0" err="1" smtClean="0"/>
              <a:t>sarana</a:t>
            </a:r>
            <a:r>
              <a:rPr lang="en-US" dirty="0" smtClean="0"/>
              <a:t> </a:t>
            </a:r>
            <a:r>
              <a:rPr lang="en-US" dirty="0" err="1"/>
              <a:t>dan</a:t>
            </a:r>
            <a:r>
              <a:rPr lang="en-US" dirty="0"/>
              <a:t> </a:t>
            </a:r>
            <a:r>
              <a:rPr lang="en-US" dirty="0" err="1"/>
              <a:t>prasarana</a:t>
            </a:r>
            <a:r>
              <a:rPr lang="en-US" dirty="0"/>
              <a:t> </a:t>
            </a:r>
            <a:r>
              <a:rPr lang="en-US" dirty="0" err="1" smtClean="0"/>
              <a:t>produksi</a:t>
            </a:r>
            <a:r>
              <a:rPr lang="en-US" dirty="0" smtClean="0"/>
              <a:t>;</a:t>
            </a:r>
          </a:p>
          <a:p>
            <a:pPr marL="444500" lvl="0" indent="-177800">
              <a:buAutoNum type="arabicPeriod"/>
            </a:pPr>
            <a:r>
              <a:rPr lang="en-US" dirty="0" err="1" smtClean="0"/>
              <a:t>teknologi</a:t>
            </a:r>
            <a:r>
              <a:rPr lang="en-US" dirty="0" smtClean="0"/>
              <a:t>;</a:t>
            </a:r>
          </a:p>
          <a:p>
            <a:pPr marL="444500" lvl="0" indent="-177800">
              <a:buAutoNum type="arabicPeriod"/>
            </a:pPr>
            <a:r>
              <a:rPr lang="en-US" dirty="0" err="1" smtClean="0"/>
              <a:t>manajemen</a:t>
            </a:r>
            <a:r>
              <a:rPr lang="en-US" dirty="0" smtClean="0"/>
              <a:t> </a:t>
            </a:r>
            <a:r>
              <a:rPr lang="en-US" dirty="0" err="1" smtClean="0"/>
              <a:t>usaha</a:t>
            </a:r>
            <a:r>
              <a:rPr lang="en-US" dirty="0" smtClean="0"/>
              <a:t>;</a:t>
            </a:r>
          </a:p>
          <a:p>
            <a:pPr marL="444500" lvl="0" indent="-177800">
              <a:buAutoNum type="arabicPeriod"/>
            </a:pPr>
            <a:r>
              <a:rPr lang="en-US" dirty="0" err="1" smtClean="0"/>
              <a:t>harga</a:t>
            </a:r>
            <a:r>
              <a:rPr lang="en-US" dirty="0"/>
              <a:t>;</a:t>
            </a:r>
          </a:p>
        </p:txBody>
      </p:sp>
    </p:spTree>
    <p:extLst>
      <p:ext uri="{BB962C8B-B14F-4D97-AF65-F5344CB8AC3E}">
        <p14:creationId xmlns:p14="http://schemas.microsoft.com/office/powerpoint/2010/main" val="959785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4"/>
          <p:cNvSpPr txBox="1"/>
          <p:nvPr/>
        </p:nvSpPr>
        <p:spPr>
          <a:xfrm>
            <a:off x="453547" y="188640"/>
            <a:ext cx="8312729" cy="523220"/>
          </a:xfrm>
          <a:prstGeom prst="rect">
            <a:avLst/>
          </a:prstGeom>
          <a:solidFill>
            <a:schemeClr val="accent3">
              <a:lumMod val="60000"/>
              <a:lumOff val="40000"/>
            </a:schemeClr>
          </a:solidFill>
          <a:ln>
            <a:solidFill>
              <a:schemeClr val="tx1"/>
            </a:solidFill>
          </a:ln>
          <a:effectLst>
            <a:glow rad="228600">
              <a:schemeClr val="accent5">
                <a:satMod val="175000"/>
                <a:alpha val="40000"/>
              </a:schemeClr>
            </a:glo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D" sz="2800" b="1" dirty="0" smtClean="0"/>
              <a:t>PEMBAHASAN PUD</a:t>
            </a:r>
          </a:p>
        </p:txBody>
      </p:sp>
      <p:sp>
        <p:nvSpPr>
          <p:cNvPr id="4" name="TextBox 3"/>
          <p:cNvSpPr txBox="1"/>
          <p:nvPr/>
        </p:nvSpPr>
        <p:spPr>
          <a:xfrm>
            <a:off x="251520" y="1196752"/>
            <a:ext cx="8786444" cy="4524315"/>
          </a:xfrm>
          <a:prstGeom prst="rect">
            <a:avLst/>
          </a:prstGeom>
          <a:noFill/>
        </p:spPr>
        <p:txBody>
          <a:bodyPr wrap="none" rtlCol="0">
            <a:spAutoFit/>
          </a:bodyPr>
          <a:lstStyle/>
          <a:p>
            <a:r>
              <a:rPr lang="en-US" dirty="0" err="1" smtClean="0"/>
              <a:t>Catatan</a:t>
            </a:r>
            <a:r>
              <a:rPr lang="en-US" dirty="0" smtClean="0"/>
              <a:t> :</a:t>
            </a:r>
          </a:p>
          <a:p>
            <a:pPr marL="342900" indent="-342900">
              <a:buFont typeface="Wingdings" panose="05000000000000000000" pitchFamily="2" charset="2"/>
              <a:buChar char="Ø"/>
            </a:pPr>
            <a:r>
              <a:rPr lang="en-US" dirty="0" err="1" smtClean="0"/>
              <a:t>Kajian</a:t>
            </a:r>
            <a:r>
              <a:rPr lang="en-US" dirty="0" smtClean="0"/>
              <a:t> </a:t>
            </a:r>
            <a:r>
              <a:rPr lang="en-US" dirty="0" err="1" smtClean="0"/>
              <a:t>pengembangan</a:t>
            </a:r>
            <a:r>
              <a:rPr lang="en-US" dirty="0" smtClean="0"/>
              <a:t> PUD </a:t>
            </a:r>
            <a:r>
              <a:rPr lang="en-US" dirty="0" err="1" smtClean="0"/>
              <a:t>dilakukan</a:t>
            </a:r>
            <a:r>
              <a:rPr lang="en-US" dirty="0" smtClean="0"/>
              <a:t> </a:t>
            </a:r>
            <a:r>
              <a:rPr lang="en-US" dirty="0" err="1" smtClean="0"/>
              <a:t>sebelum</a:t>
            </a:r>
            <a:r>
              <a:rPr lang="en-US" dirty="0" smtClean="0"/>
              <a:t> </a:t>
            </a:r>
            <a:r>
              <a:rPr lang="en-US" dirty="0" err="1" smtClean="0"/>
              <a:t>penyusunan</a:t>
            </a:r>
            <a:r>
              <a:rPr lang="en-US" dirty="0" smtClean="0"/>
              <a:t> RIPJPID</a:t>
            </a:r>
          </a:p>
          <a:p>
            <a:pPr marL="342900" indent="-342900">
              <a:buFont typeface="Wingdings" panose="05000000000000000000" pitchFamily="2" charset="2"/>
              <a:buChar char="Ø"/>
            </a:pPr>
            <a:r>
              <a:rPr lang="en-US" dirty="0" err="1" smtClean="0"/>
              <a:t>Mengingat</a:t>
            </a:r>
            <a:r>
              <a:rPr lang="en-US" dirty="0" smtClean="0"/>
              <a:t> </a:t>
            </a:r>
            <a:r>
              <a:rPr lang="en-US" dirty="0" err="1" smtClean="0"/>
              <a:t>keterbatasan</a:t>
            </a:r>
            <a:r>
              <a:rPr lang="en-US" dirty="0" smtClean="0"/>
              <a:t> </a:t>
            </a:r>
            <a:r>
              <a:rPr lang="en-US" dirty="0" err="1" smtClean="0"/>
              <a:t>waktu</a:t>
            </a:r>
            <a:r>
              <a:rPr lang="en-US" dirty="0" smtClean="0"/>
              <a:t> </a:t>
            </a:r>
            <a:r>
              <a:rPr lang="en-US" dirty="0" err="1" smtClean="0"/>
              <a:t>dll</a:t>
            </a:r>
            <a:r>
              <a:rPr lang="en-US" dirty="0" smtClean="0"/>
              <a:t>, </a:t>
            </a:r>
            <a:r>
              <a:rPr lang="en-US" dirty="0" err="1" smtClean="0"/>
              <a:t>penentuan</a:t>
            </a:r>
            <a:r>
              <a:rPr lang="en-US" dirty="0" smtClean="0"/>
              <a:t> PUD </a:t>
            </a:r>
            <a:r>
              <a:rPr lang="en-US" dirty="0" err="1"/>
              <a:t>dalam</a:t>
            </a:r>
            <a:r>
              <a:rPr lang="en-US" dirty="0"/>
              <a:t> </a:t>
            </a:r>
            <a:r>
              <a:rPr lang="en-US" dirty="0" smtClean="0"/>
              <a:t>RIPJPID </a:t>
            </a:r>
            <a:r>
              <a:rPr lang="en-US" dirty="0" err="1" smtClean="0"/>
              <a:t>hanya</a:t>
            </a:r>
            <a:r>
              <a:rPr lang="en-US" dirty="0" smtClean="0"/>
              <a:t> </a:t>
            </a:r>
            <a:r>
              <a:rPr lang="en-US" dirty="0" err="1" smtClean="0"/>
              <a:t>dapat</a:t>
            </a:r>
            <a:r>
              <a:rPr lang="en-US" dirty="0" smtClean="0"/>
              <a:t> </a:t>
            </a:r>
          </a:p>
          <a:p>
            <a:r>
              <a:rPr lang="en-US" dirty="0"/>
              <a:t> </a:t>
            </a:r>
            <a:r>
              <a:rPr lang="en-US" dirty="0" smtClean="0"/>
              <a:t>      </a:t>
            </a:r>
            <a:r>
              <a:rPr lang="en-US" dirty="0" err="1" smtClean="0"/>
              <a:t>menyarankan</a:t>
            </a:r>
            <a:r>
              <a:rPr lang="en-US" dirty="0" smtClean="0"/>
              <a:t> </a:t>
            </a:r>
            <a:r>
              <a:rPr lang="en-US" dirty="0" err="1" smtClean="0"/>
              <a:t>hingga</a:t>
            </a:r>
            <a:r>
              <a:rPr lang="en-US" dirty="0" smtClean="0"/>
              <a:t> </a:t>
            </a:r>
            <a:r>
              <a:rPr lang="en-US" dirty="0" err="1" smtClean="0"/>
              <a:t>penentuan</a:t>
            </a:r>
            <a:r>
              <a:rPr lang="en-US" dirty="0" smtClean="0"/>
              <a:t> sub </a:t>
            </a:r>
            <a:r>
              <a:rPr lang="en-US" dirty="0" err="1" smtClean="0"/>
              <a:t>sektor</a:t>
            </a:r>
            <a:r>
              <a:rPr lang="en-US" dirty="0" smtClean="0"/>
              <a:t>/</a:t>
            </a:r>
            <a:r>
              <a:rPr lang="en-US" dirty="0" err="1" smtClean="0"/>
              <a:t>komoditas</a:t>
            </a:r>
            <a:r>
              <a:rPr lang="en-US" dirty="0" smtClean="0"/>
              <a:t> basis.</a:t>
            </a:r>
          </a:p>
          <a:p>
            <a:pPr marL="342900" indent="-342900">
              <a:buFont typeface="Wingdings" panose="05000000000000000000" pitchFamily="2" charset="2"/>
              <a:buChar char="Ø"/>
            </a:pPr>
            <a:r>
              <a:rPr lang="en-US" dirty="0" err="1" smtClean="0"/>
              <a:t>Tahapan</a:t>
            </a:r>
            <a:r>
              <a:rPr lang="en-US" dirty="0" smtClean="0"/>
              <a:t> PUD:</a:t>
            </a:r>
          </a:p>
          <a:p>
            <a:pPr marL="539750" indent="-182563">
              <a:buAutoNum type="alphaLcPeriod"/>
            </a:pPr>
            <a:r>
              <a:rPr lang="en-US" dirty="0" err="1" smtClean="0"/>
              <a:t>Penentuan</a:t>
            </a:r>
            <a:r>
              <a:rPr lang="en-US" dirty="0" smtClean="0"/>
              <a:t> </a:t>
            </a:r>
            <a:r>
              <a:rPr lang="en-US" dirty="0" err="1" smtClean="0"/>
              <a:t>Sektor</a:t>
            </a:r>
            <a:endParaRPr lang="en-US" dirty="0" smtClean="0"/>
          </a:p>
          <a:p>
            <a:pPr marL="539750" indent="-182563">
              <a:buAutoNum type="alphaLcPeriod"/>
            </a:pPr>
            <a:r>
              <a:rPr lang="en-US" dirty="0" smtClean="0"/>
              <a:t>Sub </a:t>
            </a:r>
            <a:r>
              <a:rPr lang="en-US" dirty="0" err="1" smtClean="0"/>
              <a:t>Sektor</a:t>
            </a:r>
            <a:endParaRPr lang="en-US" dirty="0" smtClean="0"/>
          </a:p>
          <a:p>
            <a:pPr marL="539750" indent="-182563">
              <a:buAutoNum type="alphaLcPeriod"/>
            </a:pPr>
            <a:r>
              <a:rPr lang="en-US" dirty="0" err="1" smtClean="0"/>
              <a:t>Komoditas</a:t>
            </a:r>
            <a:endParaRPr lang="en-US" dirty="0" smtClean="0"/>
          </a:p>
          <a:p>
            <a:pPr marL="539750" indent="-182563">
              <a:buAutoNum type="alphaLcPeriod"/>
            </a:pPr>
            <a:r>
              <a:rPr lang="en-US" dirty="0" smtClean="0"/>
              <a:t>PUD</a:t>
            </a:r>
          </a:p>
          <a:p>
            <a:pPr marL="342900" indent="-342900">
              <a:buFont typeface="Wingdings" panose="05000000000000000000" pitchFamily="2" charset="2"/>
              <a:buChar char="Ø"/>
            </a:pPr>
            <a:r>
              <a:rPr lang="en-US" dirty="0" err="1"/>
              <a:t>Metode</a:t>
            </a:r>
            <a:r>
              <a:rPr lang="en-US" dirty="0"/>
              <a:t> </a:t>
            </a:r>
            <a:r>
              <a:rPr lang="en-US" dirty="0" err="1"/>
              <a:t>penentuan</a:t>
            </a:r>
            <a:r>
              <a:rPr lang="en-US" dirty="0"/>
              <a:t> PUD </a:t>
            </a:r>
            <a:r>
              <a:rPr lang="en-US" dirty="0" err="1"/>
              <a:t>beragam</a:t>
            </a:r>
            <a:r>
              <a:rPr lang="en-US" dirty="0"/>
              <a:t>; </a:t>
            </a:r>
            <a:endParaRPr lang="en-US" dirty="0" smtClean="0"/>
          </a:p>
          <a:p>
            <a:pPr marL="342900" indent="-342900">
              <a:buFont typeface="Wingdings" panose="05000000000000000000" pitchFamily="2" charset="2"/>
              <a:buChar char="Ø"/>
            </a:pPr>
            <a:r>
              <a:rPr lang="en-US" dirty="0" err="1" smtClean="0"/>
              <a:t>Dalam</a:t>
            </a:r>
            <a:r>
              <a:rPr lang="en-US" dirty="0" smtClean="0"/>
              <a:t> </a:t>
            </a:r>
            <a:r>
              <a:rPr lang="en-US" dirty="0" err="1" smtClean="0"/>
              <a:t>menentukan</a:t>
            </a:r>
            <a:r>
              <a:rPr lang="en-US" dirty="0" smtClean="0"/>
              <a:t> </a:t>
            </a:r>
            <a:r>
              <a:rPr lang="en-US" dirty="0" err="1" smtClean="0"/>
              <a:t>Sektor</a:t>
            </a:r>
            <a:r>
              <a:rPr lang="en-US" dirty="0" smtClean="0"/>
              <a:t> basis BRIN </a:t>
            </a:r>
            <a:r>
              <a:rPr lang="en-US" dirty="0" err="1" smtClean="0"/>
              <a:t>menyarankan</a:t>
            </a:r>
            <a:r>
              <a:rPr lang="en-US" dirty="0" smtClean="0"/>
              <a:t> </a:t>
            </a:r>
            <a:r>
              <a:rPr lang="en-US" dirty="0" err="1" smtClean="0"/>
              <a:t>menggunakan</a:t>
            </a:r>
            <a:r>
              <a:rPr lang="en-US" dirty="0" smtClean="0"/>
              <a:t> </a:t>
            </a:r>
          </a:p>
          <a:p>
            <a:r>
              <a:rPr lang="en-US" dirty="0"/>
              <a:t> </a:t>
            </a:r>
            <a:r>
              <a:rPr lang="en-US" dirty="0" smtClean="0"/>
              <a:t>      4 </a:t>
            </a:r>
            <a:r>
              <a:rPr lang="en-US" dirty="0" err="1" smtClean="0"/>
              <a:t>analisis</a:t>
            </a:r>
            <a:r>
              <a:rPr lang="en-US" dirty="0" smtClean="0"/>
              <a:t> (LQ,SS, TK DAN OVERLEY) </a:t>
            </a:r>
          </a:p>
          <a:p>
            <a:pPr marL="342900" indent="-342900">
              <a:buFont typeface="Wingdings" panose="05000000000000000000" pitchFamily="2" charset="2"/>
              <a:buChar char="Ø"/>
            </a:pPr>
            <a:r>
              <a:rPr lang="en-US" dirty="0" err="1" smtClean="0"/>
              <a:t>Walaupun</a:t>
            </a:r>
            <a:r>
              <a:rPr lang="en-US" dirty="0" smtClean="0"/>
              <a:t> </a:t>
            </a:r>
            <a:r>
              <a:rPr lang="en-US" dirty="0" err="1" smtClean="0"/>
              <a:t>analisis</a:t>
            </a:r>
            <a:r>
              <a:rPr lang="en-US" dirty="0" smtClean="0"/>
              <a:t> </a:t>
            </a:r>
            <a:r>
              <a:rPr lang="en-US" dirty="0" err="1" smtClean="0"/>
              <a:t>ini</a:t>
            </a:r>
            <a:r>
              <a:rPr lang="en-US" dirty="0" smtClean="0"/>
              <a:t> </a:t>
            </a:r>
            <a:r>
              <a:rPr lang="en-US" dirty="0" err="1" smtClean="0"/>
              <a:t>merupakan</a:t>
            </a:r>
            <a:r>
              <a:rPr lang="en-US" dirty="0" smtClean="0"/>
              <a:t> </a:t>
            </a:r>
            <a:r>
              <a:rPr lang="en-US" dirty="0" err="1" smtClean="0"/>
              <a:t>metode</a:t>
            </a:r>
            <a:r>
              <a:rPr lang="en-US" dirty="0" smtClean="0"/>
              <a:t> </a:t>
            </a:r>
            <a:r>
              <a:rPr lang="en-US" dirty="0" err="1" smtClean="0"/>
              <a:t>pendukung</a:t>
            </a:r>
            <a:r>
              <a:rPr lang="en-US" dirty="0" smtClean="0"/>
              <a:t> </a:t>
            </a:r>
            <a:r>
              <a:rPr lang="en-US" dirty="0" err="1" smtClean="0"/>
              <a:t>namun</a:t>
            </a:r>
            <a:r>
              <a:rPr lang="en-US" dirty="0" smtClean="0"/>
              <a:t> </a:t>
            </a:r>
            <a:r>
              <a:rPr lang="en-US" dirty="0" err="1" smtClean="0"/>
              <a:t>masih</a:t>
            </a:r>
            <a:r>
              <a:rPr lang="en-US" dirty="0" smtClean="0"/>
              <a:t> </a:t>
            </a:r>
            <a:r>
              <a:rPr lang="en-US" dirty="0" err="1" smtClean="0"/>
              <a:t>terdapat</a:t>
            </a:r>
            <a:r>
              <a:rPr lang="en-US" dirty="0" smtClean="0"/>
              <a:t> </a:t>
            </a:r>
            <a:r>
              <a:rPr lang="en-US" dirty="0" err="1" smtClean="0"/>
              <a:t>kelemahan</a:t>
            </a:r>
            <a:endParaRPr lang="en-US" dirty="0"/>
          </a:p>
          <a:p>
            <a:pPr marL="342900" indent="-342900">
              <a:buFont typeface="Wingdings" panose="05000000000000000000" pitchFamily="2" charset="2"/>
              <a:buChar char="Ø"/>
            </a:pPr>
            <a:r>
              <a:rPr lang="en-US" dirty="0" err="1" smtClean="0"/>
              <a:t>Dengan</a:t>
            </a:r>
            <a:r>
              <a:rPr lang="en-US" dirty="0" smtClean="0"/>
              <a:t> </a:t>
            </a:r>
            <a:r>
              <a:rPr lang="en-US" dirty="0" err="1" smtClean="0"/>
              <a:t>pertimbangan</a:t>
            </a:r>
            <a:r>
              <a:rPr lang="en-US" dirty="0" smtClean="0"/>
              <a:t> </a:t>
            </a:r>
            <a:r>
              <a:rPr lang="en-US" dirty="0" err="1" smtClean="0"/>
              <a:t>aspek</a:t>
            </a:r>
            <a:r>
              <a:rPr lang="en-US" dirty="0" smtClean="0"/>
              <a:t> </a:t>
            </a:r>
            <a:r>
              <a:rPr lang="en-US" dirty="0" err="1" smtClean="0"/>
              <a:t>mata</a:t>
            </a:r>
            <a:r>
              <a:rPr lang="en-US" dirty="0" smtClean="0"/>
              <a:t> </a:t>
            </a:r>
            <a:r>
              <a:rPr lang="en-US" dirty="0" err="1" smtClean="0"/>
              <a:t>pencaharian</a:t>
            </a:r>
            <a:r>
              <a:rPr lang="en-US" dirty="0" smtClean="0"/>
              <a:t> </a:t>
            </a:r>
            <a:r>
              <a:rPr lang="en-US" dirty="0" err="1" smtClean="0"/>
              <a:t>dan</a:t>
            </a:r>
            <a:r>
              <a:rPr lang="en-US" dirty="0" smtClean="0"/>
              <a:t> </a:t>
            </a:r>
            <a:r>
              <a:rPr lang="en-US" dirty="0" err="1" smtClean="0"/>
              <a:t>pemanfaatan</a:t>
            </a:r>
            <a:r>
              <a:rPr lang="en-US" dirty="0" smtClean="0"/>
              <a:t> </a:t>
            </a:r>
            <a:r>
              <a:rPr lang="en-US" dirty="0" err="1" smtClean="0"/>
              <a:t>lahan</a:t>
            </a:r>
            <a:r>
              <a:rPr lang="en-US" dirty="0" smtClean="0"/>
              <a:t> </a:t>
            </a:r>
            <a:r>
              <a:rPr lang="en-US" dirty="0" err="1" smtClean="0"/>
              <a:t>serta</a:t>
            </a:r>
            <a:r>
              <a:rPr lang="en-US" dirty="0" smtClean="0"/>
              <a:t> </a:t>
            </a:r>
            <a:endParaRPr lang="en-US" dirty="0"/>
          </a:p>
          <a:p>
            <a:r>
              <a:rPr lang="en-US" dirty="0" smtClean="0"/>
              <a:t>       </a:t>
            </a:r>
            <a:r>
              <a:rPr lang="en-US" dirty="0" err="1" smtClean="0"/>
              <a:t>kriteria</a:t>
            </a:r>
            <a:r>
              <a:rPr lang="en-US" dirty="0" smtClean="0"/>
              <a:t> </a:t>
            </a:r>
            <a:r>
              <a:rPr lang="en-US" dirty="0" err="1" smtClean="0"/>
              <a:t>tertentu</a:t>
            </a:r>
            <a:r>
              <a:rPr lang="en-US" dirty="0" smtClean="0"/>
              <a:t> </a:t>
            </a:r>
            <a:r>
              <a:rPr lang="en-US" dirty="0" err="1" smtClean="0"/>
              <a:t>yg</a:t>
            </a:r>
            <a:r>
              <a:rPr lang="en-US" dirty="0" smtClean="0"/>
              <a:t> </a:t>
            </a:r>
            <a:r>
              <a:rPr lang="en-US" dirty="0" err="1" smtClean="0"/>
              <a:t>bersifat</a:t>
            </a:r>
            <a:r>
              <a:rPr lang="en-US" dirty="0" smtClean="0"/>
              <a:t> </a:t>
            </a:r>
            <a:r>
              <a:rPr lang="en-US" dirty="0" err="1" smtClean="0"/>
              <a:t>lokalitas</a:t>
            </a:r>
            <a:r>
              <a:rPr lang="en-US" dirty="0" smtClean="0"/>
              <a:t> (</a:t>
            </a:r>
            <a:r>
              <a:rPr lang="en-US" dirty="0" err="1" smtClean="0">
                <a:solidFill>
                  <a:srgbClr val="FF0000"/>
                </a:solidFill>
              </a:rPr>
              <a:t>sosial</a:t>
            </a:r>
            <a:r>
              <a:rPr lang="en-US" dirty="0" smtClean="0">
                <a:solidFill>
                  <a:srgbClr val="FF0000"/>
                </a:solidFill>
              </a:rPr>
              <a:t> </a:t>
            </a:r>
            <a:r>
              <a:rPr lang="en-US" dirty="0" err="1" smtClean="0">
                <a:solidFill>
                  <a:srgbClr val="FF0000"/>
                </a:solidFill>
              </a:rPr>
              <a:t>budaya</a:t>
            </a:r>
            <a:r>
              <a:rPr lang="en-US" dirty="0" smtClean="0">
                <a:solidFill>
                  <a:srgbClr val="FF0000"/>
                </a:solidFill>
              </a:rPr>
              <a:t> </a:t>
            </a:r>
            <a:r>
              <a:rPr lang="en-US" dirty="0" err="1" smtClean="0">
                <a:solidFill>
                  <a:srgbClr val="FF0000"/>
                </a:solidFill>
              </a:rPr>
              <a:t>dll</a:t>
            </a:r>
            <a:r>
              <a:rPr lang="en-US" dirty="0" smtClean="0">
                <a:solidFill>
                  <a:srgbClr val="FF0000"/>
                </a:solidFill>
              </a:rPr>
              <a:t> ) </a:t>
            </a:r>
            <a:r>
              <a:rPr lang="en-US" dirty="0" smtClean="0"/>
              <a:t>Daerah </a:t>
            </a:r>
            <a:r>
              <a:rPr lang="en-US" dirty="0" err="1" smtClean="0"/>
              <a:t>dapat</a:t>
            </a:r>
            <a:r>
              <a:rPr lang="en-US" dirty="0" smtClean="0"/>
              <a:t> </a:t>
            </a:r>
            <a:r>
              <a:rPr lang="en-US" dirty="0" err="1" smtClean="0"/>
              <a:t>memilih</a:t>
            </a:r>
            <a:r>
              <a:rPr lang="en-US" dirty="0" smtClean="0"/>
              <a:t> </a:t>
            </a:r>
          </a:p>
          <a:p>
            <a:r>
              <a:rPr lang="en-US" dirty="0"/>
              <a:t> </a:t>
            </a:r>
            <a:r>
              <a:rPr lang="en-US" dirty="0" smtClean="0"/>
              <a:t>      </a:t>
            </a:r>
            <a:r>
              <a:rPr lang="en-US" dirty="0" err="1" smtClean="0"/>
              <a:t>sektor</a:t>
            </a:r>
            <a:r>
              <a:rPr lang="en-US" dirty="0" smtClean="0"/>
              <a:t> basis </a:t>
            </a:r>
            <a:r>
              <a:rPr lang="en-US" dirty="0" err="1" smtClean="0"/>
              <a:t>yg</a:t>
            </a:r>
            <a:r>
              <a:rPr lang="en-US" dirty="0" smtClean="0"/>
              <a:t> </a:t>
            </a:r>
            <a:r>
              <a:rPr lang="en-US" dirty="0" err="1" smtClean="0"/>
              <a:t>tidak</a:t>
            </a:r>
            <a:r>
              <a:rPr lang="en-US" dirty="0" smtClean="0"/>
              <a:t> </a:t>
            </a:r>
            <a:r>
              <a:rPr lang="en-US" dirty="0" err="1" smtClean="0"/>
              <a:t>dominan</a:t>
            </a:r>
            <a:r>
              <a:rPr lang="en-US" dirty="0" smtClean="0"/>
              <a:t> dg </a:t>
            </a:r>
            <a:r>
              <a:rPr lang="en-US" dirty="0" err="1" smtClean="0"/>
              <a:t>tidak</a:t>
            </a:r>
            <a:r>
              <a:rPr lang="en-US" dirty="0" smtClean="0"/>
              <a:t> </a:t>
            </a:r>
            <a:r>
              <a:rPr lang="en-US" dirty="0" err="1" smtClean="0"/>
              <a:t>mengabaikan</a:t>
            </a:r>
            <a:r>
              <a:rPr lang="en-US" dirty="0" smtClean="0"/>
              <a:t> </a:t>
            </a:r>
            <a:r>
              <a:rPr lang="en-US" dirty="0" err="1" smtClean="0"/>
              <a:t>metode</a:t>
            </a:r>
            <a:r>
              <a:rPr lang="en-US" dirty="0" smtClean="0"/>
              <a:t> </a:t>
            </a:r>
            <a:r>
              <a:rPr lang="en-US" dirty="0" err="1" smtClean="0"/>
              <a:t>yg</a:t>
            </a:r>
            <a:r>
              <a:rPr lang="en-US" dirty="0" smtClean="0"/>
              <a:t> </a:t>
            </a:r>
            <a:r>
              <a:rPr lang="en-US" dirty="0" err="1" smtClean="0"/>
              <a:t>disarankan</a:t>
            </a:r>
            <a:r>
              <a:rPr lang="en-US" dirty="0" smtClean="0"/>
              <a:t> BRIN.</a:t>
            </a:r>
            <a:endParaRPr lang="en-US" dirty="0"/>
          </a:p>
        </p:txBody>
      </p:sp>
    </p:spTree>
    <p:extLst>
      <p:ext uri="{BB962C8B-B14F-4D97-AF65-F5344CB8AC3E}">
        <p14:creationId xmlns:p14="http://schemas.microsoft.com/office/powerpoint/2010/main" val="4078231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3528" y="836712"/>
            <a:ext cx="1763753" cy="369332"/>
          </a:xfrm>
          <a:prstGeom prst="rect">
            <a:avLst/>
          </a:prstGeom>
        </p:spPr>
        <p:txBody>
          <a:bodyPr wrap="none">
            <a:spAutoFit/>
          </a:bodyPr>
          <a:lstStyle/>
          <a:p>
            <a:r>
              <a:rPr lang="en-US" b="1" dirty="0" err="1"/>
              <a:t>Analisis</a:t>
            </a:r>
            <a:r>
              <a:rPr lang="en-US" b="1" dirty="0"/>
              <a:t> </a:t>
            </a:r>
            <a:r>
              <a:rPr lang="id-ID" b="1" dirty="0"/>
              <a:t>Overlay</a:t>
            </a:r>
            <a:r>
              <a:rPr lang="en-US" b="1" dirty="0"/>
              <a:t>:</a:t>
            </a:r>
            <a:endParaRPr lang="en-US"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90028"/>
            <a:ext cx="8964488" cy="2940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34"/>
          <p:cNvSpPr txBox="1"/>
          <p:nvPr/>
        </p:nvSpPr>
        <p:spPr>
          <a:xfrm>
            <a:off x="453547" y="188640"/>
            <a:ext cx="8312729" cy="523220"/>
          </a:xfrm>
          <a:prstGeom prst="rect">
            <a:avLst/>
          </a:prstGeom>
          <a:solidFill>
            <a:schemeClr val="accent3">
              <a:lumMod val="60000"/>
              <a:lumOff val="40000"/>
            </a:schemeClr>
          </a:solidFill>
          <a:ln>
            <a:solidFill>
              <a:schemeClr val="tx1"/>
            </a:solidFill>
          </a:ln>
          <a:effectLst>
            <a:glow rad="228600">
              <a:schemeClr val="accent5">
                <a:satMod val="175000"/>
                <a:alpha val="40000"/>
              </a:schemeClr>
            </a:glo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D" sz="2800" b="1" dirty="0" smtClean="0"/>
              <a:t>PEMBAHASAN PUD</a:t>
            </a:r>
          </a:p>
        </p:txBody>
      </p:sp>
      <p:sp>
        <p:nvSpPr>
          <p:cNvPr id="10" name="Rectangle 9"/>
          <p:cNvSpPr/>
          <p:nvPr/>
        </p:nvSpPr>
        <p:spPr>
          <a:xfrm>
            <a:off x="54953" y="4350583"/>
            <a:ext cx="8909535" cy="2246769"/>
          </a:xfrm>
          <a:prstGeom prst="rect">
            <a:avLst/>
          </a:prstGeom>
          <a:solidFill>
            <a:schemeClr val="bg1"/>
          </a:solidFill>
        </p:spPr>
        <p:txBody>
          <a:bodyPr>
            <a:spAutoFit/>
          </a:bodyPr>
          <a:lstStyle/>
          <a:p>
            <a:pPr marL="342900" indent="-342900">
              <a:buAutoNum type="arabicPeriod"/>
            </a:pPr>
            <a:r>
              <a:rPr lang="id-ID" sz="1400" b="1" dirty="0" smtClean="0"/>
              <a:t>tidak </a:t>
            </a:r>
            <a:r>
              <a:rPr lang="id-ID" sz="1400" b="1" dirty="0"/>
              <a:t>terdapat satupun sektor dominan atau unggul dalam 3 </a:t>
            </a:r>
            <a:r>
              <a:rPr lang="id-ID" sz="1400" b="1" dirty="0" smtClean="0"/>
              <a:t>analisis</a:t>
            </a:r>
            <a:endParaRPr lang="en-US" sz="1400" b="1" dirty="0" smtClean="0"/>
          </a:p>
          <a:p>
            <a:pPr marL="342900" indent="-342900">
              <a:buAutoNum type="arabicPeriod"/>
            </a:pPr>
            <a:r>
              <a:rPr lang="id-ID" sz="1400" b="1" dirty="0"/>
              <a:t>Sektor </a:t>
            </a:r>
            <a:r>
              <a:rPr lang="id-ID" sz="1400" b="1" dirty="0" smtClean="0"/>
              <a:t>unggul pada </a:t>
            </a:r>
            <a:r>
              <a:rPr lang="id-ID" sz="1400" b="1" dirty="0"/>
              <a:t>2 </a:t>
            </a:r>
            <a:r>
              <a:rPr lang="id-ID" sz="1400" b="1" dirty="0" smtClean="0"/>
              <a:t>analisis</a:t>
            </a:r>
            <a:r>
              <a:rPr lang="en-US" sz="1400" b="1" dirty="0" smtClean="0"/>
              <a:t> = 6 </a:t>
            </a:r>
            <a:r>
              <a:rPr lang="en-US" sz="1400" b="1" dirty="0" err="1" smtClean="0"/>
              <a:t>Sektor</a:t>
            </a:r>
            <a:r>
              <a:rPr lang="en-US" sz="1400" b="1" dirty="0" smtClean="0"/>
              <a:t> (</a:t>
            </a:r>
          </a:p>
          <a:p>
            <a:pPr marL="541338" lvl="0" indent="-185738">
              <a:buAutoNum type="arabicParenR"/>
            </a:pPr>
            <a:r>
              <a:rPr lang="en-US" sz="1400" b="1" dirty="0" smtClean="0"/>
              <a:t>S</a:t>
            </a:r>
            <a:r>
              <a:rPr lang="id-ID" sz="1400" b="1" dirty="0" smtClean="0"/>
              <a:t>ektor Pertanian</a:t>
            </a:r>
            <a:r>
              <a:rPr lang="id-ID" sz="1400" b="1" dirty="0"/>
              <a:t>, Kehutanan, dan Perikanan</a:t>
            </a:r>
            <a:r>
              <a:rPr lang="en-US" sz="1400" b="1" dirty="0" smtClean="0"/>
              <a:t>.</a:t>
            </a:r>
          </a:p>
          <a:p>
            <a:pPr marL="541338" lvl="0" indent="-185738">
              <a:buAutoNum type="arabicParenR"/>
            </a:pPr>
            <a:r>
              <a:rPr lang="en-US" sz="1400" b="1" dirty="0" smtClean="0"/>
              <a:t>S</a:t>
            </a:r>
            <a:r>
              <a:rPr lang="id-ID" sz="1400" b="1" dirty="0"/>
              <a:t>ektor Konstruksi</a:t>
            </a:r>
            <a:r>
              <a:rPr lang="en-US" sz="1400" b="1" dirty="0" smtClean="0"/>
              <a:t>;</a:t>
            </a:r>
          </a:p>
          <a:p>
            <a:pPr marL="541338" lvl="0" indent="-185738">
              <a:buAutoNum type="arabicParenR"/>
            </a:pPr>
            <a:r>
              <a:rPr lang="en-US" sz="1400" b="1" dirty="0" smtClean="0"/>
              <a:t>S</a:t>
            </a:r>
            <a:r>
              <a:rPr lang="id-ID" sz="1400" b="1" dirty="0"/>
              <a:t>ektor Perdagangan Besar dan Eceran</a:t>
            </a:r>
            <a:r>
              <a:rPr lang="en-US" sz="1400" b="1" dirty="0"/>
              <a:t>, </a:t>
            </a:r>
            <a:r>
              <a:rPr lang="id-ID" sz="1400" b="1" dirty="0"/>
              <a:t>Reparasi Mobil dan Sepeda Motor</a:t>
            </a:r>
            <a:r>
              <a:rPr lang="en-US" sz="1400" b="1" dirty="0" smtClean="0"/>
              <a:t>.</a:t>
            </a:r>
          </a:p>
          <a:p>
            <a:pPr marL="541338" lvl="0" indent="-185738">
              <a:buAutoNum type="arabicParenR"/>
            </a:pPr>
            <a:r>
              <a:rPr lang="en-US" sz="1400" b="1" dirty="0" smtClean="0"/>
              <a:t>S</a:t>
            </a:r>
            <a:r>
              <a:rPr lang="id-ID" sz="1400" b="1" dirty="0"/>
              <a:t>ektor Transportasi dan Pergudangan</a:t>
            </a:r>
            <a:r>
              <a:rPr lang="en-US" sz="1400" b="1" dirty="0" smtClean="0"/>
              <a:t>.</a:t>
            </a:r>
          </a:p>
          <a:p>
            <a:pPr marL="541338" lvl="0" indent="-185738">
              <a:buAutoNum type="arabicParenR"/>
            </a:pPr>
            <a:r>
              <a:rPr lang="en-US" sz="1400" b="1" dirty="0" smtClean="0"/>
              <a:t>S</a:t>
            </a:r>
            <a:r>
              <a:rPr lang="id-ID" sz="1400" b="1" dirty="0"/>
              <a:t>ektor Jasa Pendidikan</a:t>
            </a:r>
            <a:r>
              <a:rPr lang="en-US" sz="1400" b="1" dirty="0" smtClean="0"/>
              <a:t>.</a:t>
            </a:r>
          </a:p>
          <a:p>
            <a:pPr marL="541338" lvl="0" indent="-185738">
              <a:buAutoNum type="arabicParenR"/>
            </a:pPr>
            <a:r>
              <a:rPr lang="en-US" sz="1400" b="1" dirty="0" smtClean="0"/>
              <a:t>S</a:t>
            </a:r>
            <a:r>
              <a:rPr lang="id-ID" sz="1400" b="1" dirty="0"/>
              <a:t>ektor Jasa Kesehatan dan Kegiatan Sosial</a:t>
            </a:r>
            <a:r>
              <a:rPr lang="id-ID" sz="1400" b="1" dirty="0" smtClean="0"/>
              <a:t>.</a:t>
            </a:r>
            <a:endParaRPr lang="en-US" sz="1400" b="1" dirty="0" smtClean="0"/>
          </a:p>
          <a:p>
            <a:pPr marL="266700" lvl="0" indent="-266700">
              <a:buFont typeface="Wingdings" panose="05000000000000000000" pitchFamily="2" charset="2"/>
              <a:buChar char="Ø"/>
            </a:pPr>
            <a:r>
              <a:rPr lang="en-US" sz="1400" b="1" dirty="0" smtClean="0"/>
              <a:t>Dg </a:t>
            </a:r>
            <a:r>
              <a:rPr lang="en-US" sz="1400" b="1" dirty="0" err="1" smtClean="0"/>
              <a:t>pertimbangan</a:t>
            </a:r>
            <a:r>
              <a:rPr lang="en-US" sz="1400" b="1" dirty="0" smtClean="0"/>
              <a:t> </a:t>
            </a:r>
            <a:r>
              <a:rPr lang="en-US" sz="1400" b="1" dirty="0" err="1" smtClean="0"/>
              <a:t>bidang</a:t>
            </a:r>
            <a:r>
              <a:rPr lang="en-US" sz="1400" b="1" dirty="0" smtClean="0"/>
              <a:t> </a:t>
            </a:r>
            <a:r>
              <a:rPr lang="en-US" sz="1400" b="1" dirty="0" err="1" smtClean="0"/>
              <a:t>usaha</a:t>
            </a:r>
            <a:r>
              <a:rPr lang="en-US" sz="1400" b="1" dirty="0" smtClean="0"/>
              <a:t> </a:t>
            </a:r>
            <a:r>
              <a:rPr lang="en-US" sz="1400" b="1" dirty="0" err="1" smtClean="0"/>
              <a:t>dan</a:t>
            </a:r>
            <a:r>
              <a:rPr lang="en-US" sz="1400" b="1" dirty="0" smtClean="0"/>
              <a:t> </a:t>
            </a:r>
            <a:r>
              <a:rPr lang="en-US" sz="1400" b="1" dirty="0" err="1" smtClean="0"/>
              <a:t>penggunaan</a:t>
            </a:r>
            <a:r>
              <a:rPr lang="en-US" sz="1400" b="1" dirty="0" smtClean="0"/>
              <a:t> </a:t>
            </a:r>
            <a:r>
              <a:rPr lang="en-US" sz="1400" b="1" dirty="0" err="1" smtClean="0"/>
              <a:t>lahan</a:t>
            </a:r>
            <a:r>
              <a:rPr lang="en-US" sz="1400" b="1" dirty="0" smtClean="0"/>
              <a:t>, </a:t>
            </a:r>
            <a:r>
              <a:rPr lang="en-US" sz="1400" b="1" dirty="0" err="1" smtClean="0"/>
              <a:t>pengembangan</a:t>
            </a:r>
            <a:r>
              <a:rPr lang="en-US" sz="1400" b="1" dirty="0" smtClean="0"/>
              <a:t> PUD </a:t>
            </a:r>
            <a:r>
              <a:rPr lang="en-US" sz="1400" b="1" dirty="0" err="1" smtClean="0"/>
              <a:t>difokuskan</a:t>
            </a:r>
            <a:r>
              <a:rPr lang="en-US" sz="1400" b="1" dirty="0" smtClean="0"/>
              <a:t> di </a:t>
            </a:r>
            <a:r>
              <a:rPr lang="en-US" sz="1400" b="1" dirty="0" err="1" smtClean="0"/>
              <a:t>Sektor</a:t>
            </a:r>
            <a:r>
              <a:rPr lang="en-US" sz="1400" b="1" dirty="0" smtClean="0"/>
              <a:t> </a:t>
            </a:r>
            <a:r>
              <a:rPr lang="en-US" sz="1400" b="1" dirty="0" err="1" smtClean="0"/>
              <a:t>Pertanian</a:t>
            </a:r>
            <a:endParaRPr lang="en-US" sz="1400" b="1" dirty="0" smtClean="0"/>
          </a:p>
          <a:p>
            <a:pPr marL="266700" lvl="0" indent="-266700">
              <a:buFont typeface="Wingdings" panose="05000000000000000000" pitchFamily="2" charset="2"/>
              <a:buChar char="Ø"/>
            </a:pPr>
            <a:r>
              <a:rPr lang="en-US" sz="1400" b="1" dirty="0" smtClean="0"/>
              <a:t>Basis PUD </a:t>
            </a:r>
            <a:r>
              <a:rPr lang="en-US" sz="1400" b="1" dirty="0" err="1" smtClean="0"/>
              <a:t>komoditas</a:t>
            </a:r>
            <a:r>
              <a:rPr lang="en-US" sz="1400" b="1" dirty="0" smtClean="0"/>
              <a:t> BAWANG MERAH</a:t>
            </a:r>
          </a:p>
        </p:txBody>
      </p:sp>
    </p:spTree>
    <p:extLst>
      <p:ext uri="{BB962C8B-B14F-4D97-AF65-F5344CB8AC3E}">
        <p14:creationId xmlns:p14="http://schemas.microsoft.com/office/powerpoint/2010/main" val="2733579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5529" y="1124744"/>
            <a:ext cx="8636951" cy="369332"/>
          </a:xfrm>
          <a:prstGeom prst="rect">
            <a:avLst/>
          </a:prstGeom>
          <a:noFill/>
        </p:spPr>
        <p:txBody>
          <a:bodyPr wrap="none" rtlCol="0">
            <a:spAutoFit/>
          </a:bodyPr>
          <a:lstStyle/>
          <a:p>
            <a:r>
              <a:rPr lang="en-US" dirty="0" err="1" smtClean="0"/>
              <a:t>Tanggapan</a:t>
            </a:r>
            <a:r>
              <a:rPr lang="en-US" dirty="0" smtClean="0"/>
              <a:t> </a:t>
            </a:r>
            <a:r>
              <a:rPr lang="en-US" dirty="0" err="1" smtClean="0"/>
              <a:t>peserta</a:t>
            </a:r>
            <a:r>
              <a:rPr lang="en-US" dirty="0" smtClean="0"/>
              <a:t>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80290408"/>
              </p:ext>
            </p:extLst>
          </p:nvPr>
        </p:nvGraphicFramePr>
        <p:xfrm>
          <a:off x="395536" y="1674623"/>
          <a:ext cx="8496944" cy="3642257"/>
        </p:xfrm>
        <a:graphic>
          <a:graphicData uri="http://schemas.openxmlformats.org/drawingml/2006/table">
            <a:tbl>
              <a:tblPr firstRow="1" firstCol="1" bandRow="1">
                <a:tableStyleId>{5C22544A-7EE6-4342-B048-85BDC9FD1C3A}</a:tableStyleId>
              </a:tblPr>
              <a:tblGrid>
                <a:gridCol w="385215"/>
                <a:gridCol w="1559001"/>
                <a:gridCol w="2016224"/>
                <a:gridCol w="4536504"/>
              </a:tblGrid>
              <a:tr h="322188">
                <a:tc>
                  <a:txBody>
                    <a:bodyPr/>
                    <a:lstStyle/>
                    <a:p>
                      <a:pPr algn="ctr"/>
                      <a:r>
                        <a:rPr lang="en-US" sz="1100" dirty="0">
                          <a:effectLst/>
                        </a:rPr>
                        <a:t>No.</a:t>
                      </a:r>
                      <a:endParaRPr lang="en-US" sz="1100" dirty="0">
                        <a:effectLst/>
                        <a:latin typeface="Calibri"/>
                        <a:cs typeface="Times New Roman"/>
                      </a:endParaRPr>
                    </a:p>
                  </a:txBody>
                  <a:tcPr marL="53720" marR="53720" marT="0" marB="0" anchor="ctr"/>
                </a:tc>
                <a:tc>
                  <a:txBody>
                    <a:bodyPr/>
                    <a:lstStyle/>
                    <a:p>
                      <a:pPr algn="ctr"/>
                      <a:r>
                        <a:rPr lang="en-US" sz="1100">
                          <a:effectLst/>
                        </a:rPr>
                        <a:t>Sektor Unggulan</a:t>
                      </a:r>
                      <a:endParaRPr lang="en-US" sz="1100">
                        <a:effectLst/>
                        <a:latin typeface="Calibri"/>
                        <a:cs typeface="Times New Roman"/>
                      </a:endParaRPr>
                    </a:p>
                  </a:txBody>
                  <a:tcPr marL="53720" marR="53720" marT="0" marB="0" anchor="ctr"/>
                </a:tc>
                <a:tc>
                  <a:txBody>
                    <a:bodyPr/>
                    <a:lstStyle/>
                    <a:p>
                      <a:pPr algn="ctr"/>
                      <a:r>
                        <a:rPr lang="en-US" sz="1100">
                          <a:effectLst/>
                        </a:rPr>
                        <a:t>Sub Sektor / Komoditas (Usulan)</a:t>
                      </a:r>
                      <a:endParaRPr lang="en-US" sz="1100">
                        <a:effectLst/>
                        <a:latin typeface="Calibri"/>
                        <a:cs typeface="Times New Roman"/>
                      </a:endParaRPr>
                    </a:p>
                  </a:txBody>
                  <a:tcPr marL="53720" marR="53720" marT="0" marB="0" anchor="ctr"/>
                </a:tc>
                <a:tc>
                  <a:txBody>
                    <a:bodyPr/>
                    <a:lstStyle/>
                    <a:p>
                      <a:pPr algn="ctr"/>
                      <a:r>
                        <a:rPr lang="en-US" sz="1100">
                          <a:effectLst/>
                        </a:rPr>
                        <a:t>Alasan</a:t>
                      </a:r>
                      <a:endParaRPr lang="en-US" sz="1100">
                        <a:effectLst/>
                        <a:latin typeface="Calibri"/>
                        <a:cs typeface="Times New Roman"/>
                      </a:endParaRPr>
                    </a:p>
                  </a:txBody>
                  <a:tcPr marL="53720" marR="53720" marT="0" marB="0" anchor="ctr"/>
                </a:tc>
              </a:tr>
              <a:tr h="483281">
                <a:tc>
                  <a:txBody>
                    <a:bodyPr/>
                    <a:lstStyle/>
                    <a:p>
                      <a:pPr algn="ctr"/>
                      <a:r>
                        <a:rPr lang="en-US" sz="1100">
                          <a:effectLst/>
                        </a:rPr>
                        <a:t>1.</a:t>
                      </a:r>
                      <a:endParaRPr lang="en-US" sz="1100">
                        <a:effectLst/>
                        <a:latin typeface="Calibri"/>
                        <a:cs typeface="Times New Roman"/>
                      </a:endParaRPr>
                    </a:p>
                  </a:txBody>
                  <a:tcPr marL="53720" marR="53720" marT="0" marB="0"/>
                </a:tc>
                <a:tc>
                  <a:txBody>
                    <a:bodyPr/>
                    <a:lstStyle/>
                    <a:p>
                      <a:pPr algn="l"/>
                      <a:r>
                        <a:rPr lang="en-US" sz="1100" b="1" dirty="0" smtClean="0"/>
                        <a:t>S</a:t>
                      </a:r>
                      <a:r>
                        <a:rPr lang="id-ID" sz="1100" b="1" dirty="0" smtClean="0"/>
                        <a:t>ektor Pertanian, Kehutanan, dan Perikanan</a:t>
                      </a:r>
                      <a:r>
                        <a:rPr lang="en-US" sz="1100" b="1" dirty="0" smtClean="0"/>
                        <a:t>.</a:t>
                      </a:r>
                      <a:endParaRPr lang="en-US" sz="1100" dirty="0">
                        <a:effectLst/>
                        <a:latin typeface="Calibri"/>
                        <a:cs typeface="Times New Roman"/>
                      </a:endParaRPr>
                    </a:p>
                  </a:txBody>
                  <a:tcPr marL="53720" marR="53720" marT="0" marB="0"/>
                </a:tc>
                <a:tc>
                  <a:txBody>
                    <a:bodyPr/>
                    <a:lstStyle/>
                    <a:p>
                      <a:pPr algn="l"/>
                      <a:r>
                        <a:rPr lang="en-US" sz="1100" dirty="0">
                          <a:effectLst/>
                        </a:rPr>
                        <a:t>1. ……………………………..</a:t>
                      </a:r>
                    </a:p>
                    <a:p>
                      <a:pPr algn="l"/>
                      <a:r>
                        <a:rPr lang="en-US" sz="1100" dirty="0">
                          <a:effectLst/>
                        </a:rPr>
                        <a:t>2. ……………………………..</a:t>
                      </a:r>
                    </a:p>
                    <a:p>
                      <a:pPr marL="201295" indent="-229235" algn="l">
                        <a:spcAft>
                          <a:spcPts val="0"/>
                        </a:spcAft>
                      </a:pPr>
                      <a:r>
                        <a:rPr lang="en-US" sz="1100" dirty="0">
                          <a:effectLst/>
                        </a:rPr>
                        <a:t> </a:t>
                      </a:r>
                      <a:endParaRPr lang="en-US" sz="1100" dirty="0">
                        <a:effectLst/>
                        <a:latin typeface="Arial MT"/>
                        <a:ea typeface="Arial MT"/>
                        <a:cs typeface="Arial MT"/>
                      </a:endParaRPr>
                    </a:p>
                  </a:txBody>
                  <a:tcPr marL="53720" marR="53720" marT="0" marB="0"/>
                </a:tc>
                <a:tc>
                  <a:txBody>
                    <a:bodyPr/>
                    <a:lstStyle/>
                    <a:p>
                      <a:pPr algn="l"/>
                      <a:r>
                        <a:rPr lang="en-US" sz="1100">
                          <a:effectLst/>
                        </a:rPr>
                        <a:t>1. ……………………………..</a:t>
                      </a:r>
                    </a:p>
                    <a:p>
                      <a:pPr algn="l"/>
                      <a:r>
                        <a:rPr lang="en-US" sz="1100">
                          <a:effectLst/>
                        </a:rPr>
                        <a:t>2. ……………………………..</a:t>
                      </a:r>
                    </a:p>
                    <a:p>
                      <a:pPr marL="201295" indent="-229235" algn="l">
                        <a:spcAft>
                          <a:spcPts val="0"/>
                        </a:spcAft>
                      </a:pPr>
                      <a:r>
                        <a:rPr lang="en-US" sz="1100">
                          <a:effectLst/>
                        </a:rPr>
                        <a:t> </a:t>
                      </a:r>
                      <a:endParaRPr lang="en-US" sz="1100">
                        <a:effectLst/>
                        <a:latin typeface="Arial MT"/>
                        <a:ea typeface="Arial MT"/>
                        <a:cs typeface="Arial MT"/>
                      </a:endParaRPr>
                    </a:p>
                  </a:txBody>
                  <a:tcPr marL="53720" marR="53720" marT="0" marB="0"/>
                </a:tc>
              </a:tr>
              <a:tr h="483281">
                <a:tc>
                  <a:txBody>
                    <a:bodyPr/>
                    <a:lstStyle/>
                    <a:p>
                      <a:pPr algn="ctr"/>
                      <a:r>
                        <a:rPr lang="en-US" sz="1100">
                          <a:effectLst/>
                        </a:rPr>
                        <a:t>2.</a:t>
                      </a:r>
                      <a:endParaRPr lang="en-US" sz="1100">
                        <a:effectLst/>
                        <a:latin typeface="Calibri"/>
                        <a:cs typeface="Times New Roman"/>
                      </a:endParaRPr>
                    </a:p>
                  </a:txBody>
                  <a:tcPr marL="53720" marR="53720" marT="0" marB="0"/>
                </a:tc>
                <a:tc>
                  <a:txBody>
                    <a:bodyPr/>
                    <a:lstStyle/>
                    <a:p>
                      <a:pPr algn="l"/>
                      <a:r>
                        <a:rPr lang="en-US" sz="1100" b="1" dirty="0" smtClean="0"/>
                        <a:t>S</a:t>
                      </a:r>
                      <a:r>
                        <a:rPr lang="id-ID" sz="1100" b="1" dirty="0" smtClean="0"/>
                        <a:t>ektor Konstruksi</a:t>
                      </a:r>
                      <a:r>
                        <a:rPr lang="en-US" sz="1100" b="1" dirty="0" smtClean="0"/>
                        <a:t>;</a:t>
                      </a:r>
                      <a:endParaRPr lang="en-US" sz="1100" dirty="0">
                        <a:effectLst/>
                        <a:latin typeface="Calibri"/>
                        <a:cs typeface="Times New Roman"/>
                      </a:endParaRPr>
                    </a:p>
                  </a:txBody>
                  <a:tcPr marL="53720" marR="53720" marT="0" marB="0"/>
                </a:tc>
                <a:tc>
                  <a:txBody>
                    <a:bodyPr/>
                    <a:lstStyle/>
                    <a:p>
                      <a:pPr algn="l"/>
                      <a:r>
                        <a:rPr lang="en-US" sz="1100">
                          <a:effectLst/>
                        </a:rPr>
                        <a:t>1. ……………………………..</a:t>
                      </a:r>
                    </a:p>
                    <a:p>
                      <a:pPr algn="l"/>
                      <a:r>
                        <a:rPr lang="en-US" sz="1100">
                          <a:effectLst/>
                        </a:rPr>
                        <a:t>2. ……………………………..</a:t>
                      </a:r>
                    </a:p>
                    <a:p>
                      <a:pPr algn="ctr"/>
                      <a:r>
                        <a:rPr lang="en-US" sz="1100">
                          <a:effectLst/>
                        </a:rPr>
                        <a:t> </a:t>
                      </a:r>
                      <a:endParaRPr lang="en-US" sz="1100">
                        <a:effectLst/>
                        <a:latin typeface="Calibri"/>
                        <a:cs typeface="Times New Roman"/>
                      </a:endParaRPr>
                    </a:p>
                  </a:txBody>
                  <a:tcPr marL="53720" marR="53720" marT="0" marB="0"/>
                </a:tc>
                <a:tc>
                  <a:txBody>
                    <a:bodyPr/>
                    <a:lstStyle/>
                    <a:p>
                      <a:pPr algn="l"/>
                      <a:r>
                        <a:rPr lang="en-US" sz="1100">
                          <a:effectLst/>
                        </a:rPr>
                        <a:t>1. ……………………………..</a:t>
                      </a:r>
                    </a:p>
                    <a:p>
                      <a:pPr algn="l"/>
                      <a:r>
                        <a:rPr lang="en-US" sz="1100">
                          <a:effectLst/>
                        </a:rPr>
                        <a:t>2. ……………………………..</a:t>
                      </a:r>
                    </a:p>
                    <a:p>
                      <a:pPr algn="ctr"/>
                      <a:r>
                        <a:rPr lang="en-US" sz="1100">
                          <a:effectLst/>
                        </a:rPr>
                        <a:t> </a:t>
                      </a:r>
                      <a:endParaRPr lang="en-US" sz="1100">
                        <a:effectLst/>
                        <a:latin typeface="Calibri"/>
                        <a:cs typeface="Times New Roman"/>
                      </a:endParaRPr>
                    </a:p>
                  </a:txBody>
                  <a:tcPr marL="53720" marR="53720" marT="0" marB="0"/>
                </a:tc>
              </a:tr>
              <a:tr h="805469">
                <a:tc>
                  <a:txBody>
                    <a:bodyPr/>
                    <a:lstStyle/>
                    <a:p>
                      <a:pPr algn="ctr"/>
                      <a:r>
                        <a:rPr lang="en-US" sz="1100">
                          <a:effectLst/>
                        </a:rPr>
                        <a:t>3.</a:t>
                      </a:r>
                      <a:endParaRPr lang="en-US" sz="1100">
                        <a:effectLst/>
                        <a:latin typeface="Calibri"/>
                        <a:cs typeface="Times New Roman"/>
                      </a:endParaRPr>
                    </a:p>
                  </a:txBody>
                  <a:tcPr marL="53720" marR="53720" marT="0" marB="0"/>
                </a:tc>
                <a:tc>
                  <a:txBody>
                    <a:bodyPr/>
                    <a:lstStyle/>
                    <a:p>
                      <a:pPr algn="l"/>
                      <a:r>
                        <a:rPr lang="en-US" sz="1100" b="1" dirty="0" smtClean="0"/>
                        <a:t>S</a:t>
                      </a:r>
                      <a:r>
                        <a:rPr lang="id-ID" sz="1100" b="1" dirty="0" smtClean="0"/>
                        <a:t>ektor Perdagangan Besar dan Eceran</a:t>
                      </a:r>
                      <a:r>
                        <a:rPr lang="en-US" sz="1100" b="1" dirty="0" smtClean="0"/>
                        <a:t>, </a:t>
                      </a:r>
                      <a:r>
                        <a:rPr lang="id-ID" sz="1100" b="1" dirty="0" smtClean="0"/>
                        <a:t>Reparasi Mobil dan Sepeda Motor</a:t>
                      </a:r>
                      <a:r>
                        <a:rPr lang="en-US" sz="1100" b="1" dirty="0" smtClean="0"/>
                        <a:t>.</a:t>
                      </a:r>
                      <a:endParaRPr lang="en-US" sz="1100" dirty="0">
                        <a:effectLst/>
                        <a:latin typeface="Calibri"/>
                        <a:cs typeface="Times New Roman"/>
                      </a:endParaRPr>
                    </a:p>
                  </a:txBody>
                  <a:tcPr marL="53720" marR="53720" marT="0" marB="0"/>
                </a:tc>
                <a:tc>
                  <a:txBody>
                    <a:bodyPr/>
                    <a:lstStyle/>
                    <a:p>
                      <a:pPr algn="l"/>
                      <a:r>
                        <a:rPr lang="en-US" sz="1100" dirty="0" smtClean="0">
                          <a:effectLst/>
                        </a:rPr>
                        <a:t>1</a:t>
                      </a:r>
                      <a:r>
                        <a:rPr lang="en-US" sz="1100" dirty="0">
                          <a:effectLst/>
                        </a:rPr>
                        <a:t>. ……………………………..</a:t>
                      </a:r>
                    </a:p>
                    <a:p>
                      <a:pPr algn="l"/>
                      <a:r>
                        <a:rPr lang="en-US" sz="1100" dirty="0">
                          <a:effectLst/>
                        </a:rPr>
                        <a:t>2. ……………………………..</a:t>
                      </a:r>
                    </a:p>
                    <a:p>
                      <a:pPr algn="l"/>
                      <a:endParaRPr lang="en-US" sz="1100" dirty="0">
                        <a:effectLst/>
                      </a:endParaRPr>
                    </a:p>
                    <a:p>
                      <a:pPr algn="l">
                        <a:tabLst>
                          <a:tab pos="1675130" algn="l"/>
                        </a:tabLst>
                      </a:pPr>
                      <a:r>
                        <a:rPr lang="en-US" sz="1100" dirty="0">
                          <a:effectLst/>
                        </a:rPr>
                        <a:t> </a:t>
                      </a:r>
                      <a:endParaRPr lang="en-US" sz="1100" dirty="0">
                        <a:effectLst/>
                        <a:latin typeface="Calibri"/>
                        <a:cs typeface="Times New Roman"/>
                      </a:endParaRPr>
                    </a:p>
                  </a:txBody>
                  <a:tcPr marL="53720" marR="53720" marT="0" marB="0"/>
                </a:tc>
                <a:tc>
                  <a:txBody>
                    <a:bodyPr/>
                    <a:lstStyle/>
                    <a:p>
                      <a:pPr algn="l"/>
                      <a:r>
                        <a:rPr lang="en-US" sz="1100" dirty="0" smtClean="0">
                          <a:effectLst/>
                        </a:rPr>
                        <a:t>1</a:t>
                      </a:r>
                      <a:r>
                        <a:rPr lang="en-US" sz="1100" dirty="0">
                          <a:effectLst/>
                        </a:rPr>
                        <a:t>. ……………………………..</a:t>
                      </a:r>
                    </a:p>
                    <a:p>
                      <a:pPr algn="l"/>
                      <a:r>
                        <a:rPr lang="en-US" sz="1100" dirty="0">
                          <a:effectLst/>
                        </a:rPr>
                        <a:t>2. ……………………………..</a:t>
                      </a:r>
                    </a:p>
                    <a:p>
                      <a:pPr algn="l"/>
                      <a:endParaRPr lang="en-US" sz="1100" dirty="0">
                        <a:effectLst/>
                      </a:endParaRPr>
                    </a:p>
                    <a:p>
                      <a:pPr algn="l">
                        <a:tabLst>
                          <a:tab pos="1675130" algn="l"/>
                        </a:tabLst>
                      </a:pPr>
                      <a:r>
                        <a:rPr lang="en-US" sz="1100" dirty="0">
                          <a:effectLst/>
                        </a:rPr>
                        <a:t> </a:t>
                      </a:r>
                      <a:endParaRPr lang="en-US" sz="1100" dirty="0">
                        <a:effectLst/>
                        <a:latin typeface="Calibri"/>
                        <a:cs typeface="Times New Roman"/>
                      </a:endParaRPr>
                    </a:p>
                  </a:txBody>
                  <a:tcPr marL="53720" marR="53720" marT="0" marB="0"/>
                </a:tc>
              </a:tr>
              <a:tr h="483281">
                <a:tc>
                  <a:txBody>
                    <a:bodyPr/>
                    <a:lstStyle/>
                    <a:p>
                      <a:pPr algn="ctr"/>
                      <a:r>
                        <a:rPr lang="en-US" sz="1100">
                          <a:effectLst/>
                        </a:rPr>
                        <a:t>4</a:t>
                      </a:r>
                      <a:endParaRPr lang="en-US" sz="1100">
                        <a:effectLst/>
                        <a:latin typeface="Calibri"/>
                        <a:cs typeface="Times New Roman"/>
                      </a:endParaRPr>
                    </a:p>
                  </a:txBody>
                  <a:tcPr marL="53720" marR="53720" marT="0" marB="0"/>
                </a:tc>
                <a:tc>
                  <a:txBody>
                    <a:bodyPr/>
                    <a:lstStyle/>
                    <a:p>
                      <a:pPr algn="l"/>
                      <a:r>
                        <a:rPr lang="en-US" sz="1100" b="1" dirty="0" smtClean="0"/>
                        <a:t>S</a:t>
                      </a:r>
                      <a:r>
                        <a:rPr lang="id-ID" sz="1100" b="1" dirty="0" smtClean="0"/>
                        <a:t>ektor Transportasi dan Pergudangan</a:t>
                      </a:r>
                      <a:r>
                        <a:rPr lang="en-US" sz="1100" b="1" dirty="0" smtClean="0"/>
                        <a:t>.</a:t>
                      </a:r>
                      <a:endParaRPr lang="en-US" sz="1100" dirty="0">
                        <a:effectLst/>
                        <a:latin typeface="Calibri"/>
                        <a:cs typeface="Times New Roman"/>
                      </a:endParaRPr>
                    </a:p>
                  </a:txBody>
                  <a:tcPr marL="53720" marR="53720" marT="0" marB="0"/>
                </a:tc>
                <a:tc>
                  <a:txBody>
                    <a:bodyPr/>
                    <a:lstStyle/>
                    <a:p>
                      <a:pPr algn="l"/>
                      <a:r>
                        <a:rPr lang="en-US" sz="1100">
                          <a:effectLst/>
                        </a:rPr>
                        <a:t>1. ……………………………..</a:t>
                      </a:r>
                    </a:p>
                    <a:p>
                      <a:pPr algn="l"/>
                      <a:r>
                        <a:rPr lang="en-US" sz="1100">
                          <a:effectLst/>
                        </a:rPr>
                        <a:t>2. ……………………………..</a:t>
                      </a:r>
                    </a:p>
                    <a:p>
                      <a:pPr marL="201295" indent="-229235" algn="l">
                        <a:spcAft>
                          <a:spcPts val="0"/>
                        </a:spcAft>
                      </a:pPr>
                      <a:r>
                        <a:rPr lang="en-US" sz="1100">
                          <a:effectLst/>
                        </a:rPr>
                        <a:t> </a:t>
                      </a:r>
                      <a:endParaRPr lang="en-US" sz="1100">
                        <a:effectLst/>
                        <a:latin typeface="Arial MT"/>
                        <a:ea typeface="Arial MT"/>
                        <a:cs typeface="Arial MT"/>
                      </a:endParaRPr>
                    </a:p>
                  </a:txBody>
                  <a:tcPr marL="53720" marR="53720" marT="0" marB="0"/>
                </a:tc>
                <a:tc>
                  <a:txBody>
                    <a:bodyPr/>
                    <a:lstStyle/>
                    <a:p>
                      <a:pPr algn="l"/>
                      <a:r>
                        <a:rPr lang="en-US" sz="1100">
                          <a:effectLst/>
                        </a:rPr>
                        <a:t>1. ……………………………..</a:t>
                      </a:r>
                    </a:p>
                    <a:p>
                      <a:pPr algn="l"/>
                      <a:r>
                        <a:rPr lang="en-US" sz="1100">
                          <a:effectLst/>
                        </a:rPr>
                        <a:t>2. ……………………………..</a:t>
                      </a:r>
                    </a:p>
                    <a:p>
                      <a:pPr marL="201295" indent="-229235" algn="l">
                        <a:spcAft>
                          <a:spcPts val="0"/>
                        </a:spcAft>
                      </a:pPr>
                      <a:r>
                        <a:rPr lang="en-US" sz="1100">
                          <a:effectLst/>
                        </a:rPr>
                        <a:t> </a:t>
                      </a:r>
                      <a:endParaRPr lang="en-US" sz="1100">
                        <a:effectLst/>
                        <a:latin typeface="Arial MT"/>
                        <a:ea typeface="Arial MT"/>
                        <a:cs typeface="Arial MT"/>
                      </a:endParaRPr>
                    </a:p>
                  </a:txBody>
                  <a:tcPr marL="53720" marR="53720" marT="0" marB="0"/>
                </a:tc>
              </a:tr>
              <a:tr h="483281">
                <a:tc>
                  <a:txBody>
                    <a:bodyPr/>
                    <a:lstStyle/>
                    <a:p>
                      <a:pPr algn="ctr"/>
                      <a:r>
                        <a:rPr lang="en-US" sz="1100">
                          <a:effectLst/>
                        </a:rPr>
                        <a:t>5</a:t>
                      </a:r>
                      <a:endParaRPr lang="en-US" sz="1100">
                        <a:effectLst/>
                        <a:latin typeface="Calibri"/>
                        <a:cs typeface="Times New Roman"/>
                      </a:endParaRPr>
                    </a:p>
                  </a:txBody>
                  <a:tcPr marL="53720" marR="53720" marT="0" marB="0"/>
                </a:tc>
                <a:tc>
                  <a:txBody>
                    <a:bodyPr/>
                    <a:lstStyle/>
                    <a:p>
                      <a:pPr algn="l"/>
                      <a:r>
                        <a:rPr lang="en-US" sz="1100" b="1" dirty="0" smtClean="0"/>
                        <a:t>S</a:t>
                      </a:r>
                      <a:r>
                        <a:rPr lang="id-ID" sz="1100" b="1" dirty="0" smtClean="0"/>
                        <a:t>ektor Jasa Pendidikan</a:t>
                      </a:r>
                      <a:r>
                        <a:rPr lang="en-US" sz="1100" b="1" dirty="0" smtClean="0"/>
                        <a:t>.</a:t>
                      </a:r>
                      <a:endParaRPr lang="en-US" sz="1100" dirty="0">
                        <a:effectLst/>
                        <a:latin typeface="Calibri"/>
                        <a:cs typeface="Times New Roman"/>
                      </a:endParaRPr>
                    </a:p>
                  </a:txBody>
                  <a:tcPr marL="53720" marR="53720" marT="0" marB="0"/>
                </a:tc>
                <a:tc>
                  <a:txBody>
                    <a:bodyPr/>
                    <a:lstStyle/>
                    <a:p>
                      <a:pPr algn="l"/>
                      <a:r>
                        <a:rPr lang="en-US" sz="1100" dirty="0">
                          <a:effectLst/>
                        </a:rPr>
                        <a:t>1. ……………………………..</a:t>
                      </a:r>
                    </a:p>
                    <a:p>
                      <a:pPr algn="l"/>
                      <a:r>
                        <a:rPr lang="en-US" sz="1100" dirty="0">
                          <a:effectLst/>
                        </a:rPr>
                        <a:t>2. ……………………………..</a:t>
                      </a:r>
                    </a:p>
                    <a:p>
                      <a:pPr marL="201295" indent="-229235" algn="l">
                        <a:spcAft>
                          <a:spcPts val="0"/>
                        </a:spcAft>
                      </a:pPr>
                      <a:r>
                        <a:rPr lang="en-US" sz="1100" dirty="0">
                          <a:effectLst/>
                        </a:rPr>
                        <a:t> </a:t>
                      </a:r>
                      <a:endParaRPr lang="en-US" sz="1100" dirty="0">
                        <a:effectLst/>
                        <a:latin typeface="Arial MT"/>
                        <a:ea typeface="Arial MT"/>
                        <a:cs typeface="Arial MT"/>
                      </a:endParaRPr>
                    </a:p>
                  </a:txBody>
                  <a:tcPr marL="53720" marR="53720" marT="0" marB="0"/>
                </a:tc>
                <a:tc>
                  <a:txBody>
                    <a:bodyPr/>
                    <a:lstStyle/>
                    <a:p>
                      <a:pPr algn="l"/>
                      <a:r>
                        <a:rPr lang="en-US" sz="1100">
                          <a:effectLst/>
                        </a:rPr>
                        <a:t>1. ……………………………..</a:t>
                      </a:r>
                    </a:p>
                    <a:p>
                      <a:pPr algn="l"/>
                      <a:r>
                        <a:rPr lang="en-US" sz="1100">
                          <a:effectLst/>
                        </a:rPr>
                        <a:t>2. ……………………………..</a:t>
                      </a:r>
                    </a:p>
                    <a:p>
                      <a:pPr marL="201295" indent="-229235" algn="l">
                        <a:spcAft>
                          <a:spcPts val="0"/>
                        </a:spcAft>
                      </a:pPr>
                      <a:r>
                        <a:rPr lang="en-US" sz="1100">
                          <a:effectLst/>
                        </a:rPr>
                        <a:t> </a:t>
                      </a:r>
                      <a:endParaRPr lang="en-US" sz="1100">
                        <a:effectLst/>
                        <a:latin typeface="Arial MT"/>
                        <a:ea typeface="Arial MT"/>
                        <a:cs typeface="Arial MT"/>
                      </a:endParaRPr>
                    </a:p>
                  </a:txBody>
                  <a:tcPr marL="53720" marR="53720" marT="0" marB="0"/>
                </a:tc>
              </a:tr>
              <a:tr h="483281">
                <a:tc>
                  <a:txBody>
                    <a:bodyPr/>
                    <a:lstStyle/>
                    <a:p>
                      <a:pPr algn="ctr"/>
                      <a:r>
                        <a:rPr lang="en-US" sz="1100">
                          <a:effectLst/>
                        </a:rPr>
                        <a:t>6</a:t>
                      </a:r>
                      <a:endParaRPr lang="en-US" sz="1100">
                        <a:effectLst/>
                        <a:latin typeface="Calibri"/>
                        <a:cs typeface="Times New Roman"/>
                      </a:endParaRPr>
                    </a:p>
                  </a:txBody>
                  <a:tcPr marL="53720" marR="53720" marT="0" marB="0"/>
                </a:tc>
                <a:tc>
                  <a:txBody>
                    <a:bodyPr/>
                    <a:lstStyle/>
                    <a:p>
                      <a:pPr algn="l"/>
                      <a:r>
                        <a:rPr lang="en-US" sz="1100" b="1" dirty="0" smtClean="0"/>
                        <a:t>S</a:t>
                      </a:r>
                      <a:r>
                        <a:rPr lang="id-ID" sz="1100" b="1" dirty="0" smtClean="0"/>
                        <a:t>ektor Jasa Kesehatan dan Kegiatan Sosial.</a:t>
                      </a:r>
                      <a:endParaRPr lang="en-US" sz="1100" dirty="0">
                        <a:effectLst/>
                        <a:latin typeface="Calibri"/>
                        <a:cs typeface="Times New Roman"/>
                      </a:endParaRPr>
                    </a:p>
                  </a:txBody>
                  <a:tcPr marL="53720" marR="53720" marT="0" marB="0"/>
                </a:tc>
                <a:tc>
                  <a:txBody>
                    <a:bodyPr/>
                    <a:lstStyle/>
                    <a:p>
                      <a:pPr algn="l"/>
                      <a:r>
                        <a:rPr lang="en-US" sz="1100">
                          <a:effectLst/>
                        </a:rPr>
                        <a:t>1. ……………………………..</a:t>
                      </a:r>
                    </a:p>
                    <a:p>
                      <a:pPr algn="l"/>
                      <a:r>
                        <a:rPr lang="en-US" sz="1100">
                          <a:effectLst/>
                        </a:rPr>
                        <a:t>2. ……………………………..</a:t>
                      </a:r>
                    </a:p>
                    <a:p>
                      <a:pPr marL="201295" indent="-229235" algn="l">
                        <a:spcAft>
                          <a:spcPts val="0"/>
                        </a:spcAft>
                      </a:pPr>
                      <a:r>
                        <a:rPr lang="en-US" sz="1100">
                          <a:effectLst/>
                        </a:rPr>
                        <a:t> </a:t>
                      </a:r>
                      <a:endParaRPr lang="en-US" sz="1100">
                        <a:effectLst/>
                        <a:latin typeface="Arial MT"/>
                        <a:ea typeface="Arial MT"/>
                        <a:cs typeface="Arial MT"/>
                      </a:endParaRPr>
                    </a:p>
                  </a:txBody>
                  <a:tcPr marL="53720" marR="53720" marT="0" marB="0"/>
                </a:tc>
                <a:tc>
                  <a:txBody>
                    <a:bodyPr/>
                    <a:lstStyle/>
                    <a:p>
                      <a:pPr algn="l"/>
                      <a:r>
                        <a:rPr lang="en-US" sz="1100" dirty="0">
                          <a:effectLst/>
                        </a:rPr>
                        <a:t>1. ……………………………..</a:t>
                      </a:r>
                    </a:p>
                    <a:p>
                      <a:pPr algn="l"/>
                      <a:r>
                        <a:rPr lang="en-US" sz="1100" dirty="0">
                          <a:effectLst/>
                        </a:rPr>
                        <a:t>2. ……………………………..</a:t>
                      </a:r>
                    </a:p>
                    <a:p>
                      <a:pPr marL="201295" indent="-229235" algn="l">
                        <a:spcAft>
                          <a:spcPts val="0"/>
                        </a:spcAft>
                      </a:pPr>
                      <a:r>
                        <a:rPr lang="en-US" sz="1100" dirty="0">
                          <a:effectLst/>
                        </a:rPr>
                        <a:t> </a:t>
                      </a:r>
                      <a:endParaRPr lang="en-US" sz="1100" dirty="0">
                        <a:effectLst/>
                        <a:latin typeface="Arial MT"/>
                        <a:ea typeface="Arial MT"/>
                        <a:cs typeface="Arial MT"/>
                      </a:endParaRPr>
                    </a:p>
                  </a:txBody>
                  <a:tcPr marL="53720" marR="53720" marT="0" marB="0"/>
                </a:tc>
              </a:tr>
            </a:tbl>
          </a:graphicData>
        </a:graphic>
      </p:graphicFrame>
      <p:sp>
        <p:nvSpPr>
          <p:cNvPr id="7" name="TextBox 34"/>
          <p:cNvSpPr txBox="1"/>
          <p:nvPr/>
        </p:nvSpPr>
        <p:spPr>
          <a:xfrm>
            <a:off x="605947" y="341040"/>
            <a:ext cx="8312729" cy="523220"/>
          </a:xfrm>
          <a:prstGeom prst="rect">
            <a:avLst/>
          </a:prstGeom>
          <a:solidFill>
            <a:schemeClr val="accent3">
              <a:lumMod val="60000"/>
              <a:lumOff val="40000"/>
            </a:schemeClr>
          </a:solidFill>
          <a:ln>
            <a:solidFill>
              <a:schemeClr val="tx1"/>
            </a:solidFill>
          </a:ln>
          <a:effectLst>
            <a:glow rad="228600">
              <a:schemeClr val="accent5">
                <a:satMod val="175000"/>
                <a:alpha val="40000"/>
              </a:schemeClr>
            </a:glo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D" sz="2800" b="1" dirty="0" smtClean="0"/>
              <a:t>PEMBAHASAN PUD</a:t>
            </a:r>
          </a:p>
        </p:txBody>
      </p:sp>
    </p:spTree>
    <p:extLst>
      <p:ext uri="{BB962C8B-B14F-4D97-AF65-F5344CB8AC3E}">
        <p14:creationId xmlns:p14="http://schemas.microsoft.com/office/powerpoint/2010/main" val="567051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44624"/>
            <a:ext cx="9168881" cy="1731915"/>
          </a:xfrm>
          <a:prstGeom prst="rect">
            <a:avLst/>
          </a:prstGeom>
          <a:gradFill flip="none" rotWithShape="1">
            <a:gsLst>
              <a:gs pos="29000">
                <a:srgbClr val="FFC000"/>
              </a:gs>
              <a:gs pos="0">
                <a:schemeClr val="tx1"/>
              </a:gs>
              <a:gs pos="47920">
                <a:schemeClr val="bg1"/>
              </a:gs>
              <a:gs pos="73000">
                <a:srgbClr val="FFC000"/>
              </a:gs>
              <a:gs pos="100000">
                <a:schemeClr val="tx1"/>
              </a:gs>
            </a:gsLst>
            <a:lin ang="0" scaled="1"/>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D" dirty="0">
              <a:solidFill>
                <a:prstClr val="white"/>
              </a:solidFill>
            </a:endParaRPr>
          </a:p>
        </p:txBody>
      </p:sp>
      <p:sp>
        <p:nvSpPr>
          <p:cNvPr id="7" name="Rectangle 6"/>
          <p:cNvSpPr/>
          <p:nvPr/>
        </p:nvSpPr>
        <p:spPr>
          <a:xfrm>
            <a:off x="-27634" y="1556792"/>
            <a:ext cx="9168881" cy="120096"/>
          </a:xfrm>
          <a:prstGeom prst="rect">
            <a:avLst/>
          </a:prstGeom>
          <a:gradFill flip="none" rotWithShape="1">
            <a:gsLst>
              <a:gs pos="35000">
                <a:srgbClr val="FFC000"/>
              </a:gs>
              <a:gs pos="20000">
                <a:schemeClr val="tx1"/>
              </a:gs>
              <a:gs pos="47920">
                <a:schemeClr val="bg1"/>
              </a:gs>
              <a:gs pos="63000">
                <a:srgbClr val="FFC000"/>
              </a:gs>
              <a:gs pos="86000">
                <a:schemeClr val="tx1"/>
              </a:gs>
            </a:gsLst>
            <a:lin ang="2700000" scaled="1"/>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D" dirty="0">
              <a:solidFill>
                <a:prstClr val="white"/>
              </a:solidFill>
            </a:endParaRPr>
          </a:p>
        </p:txBody>
      </p:sp>
      <p:sp>
        <p:nvSpPr>
          <p:cNvPr id="8" name="Rectangle 7"/>
          <p:cNvSpPr/>
          <p:nvPr/>
        </p:nvSpPr>
        <p:spPr>
          <a:xfrm>
            <a:off x="-36512" y="140552"/>
            <a:ext cx="9168881" cy="120096"/>
          </a:xfrm>
          <a:prstGeom prst="rect">
            <a:avLst/>
          </a:prstGeom>
          <a:gradFill flip="none" rotWithShape="1">
            <a:gsLst>
              <a:gs pos="35000">
                <a:srgbClr val="FFC000"/>
              </a:gs>
              <a:gs pos="20000">
                <a:schemeClr val="tx1"/>
              </a:gs>
              <a:gs pos="47920">
                <a:schemeClr val="bg1"/>
              </a:gs>
              <a:gs pos="63000">
                <a:srgbClr val="FFC000"/>
              </a:gs>
              <a:gs pos="86000">
                <a:schemeClr val="tx1"/>
              </a:gs>
            </a:gsLst>
            <a:lin ang="2700000" scaled="1"/>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D" dirty="0">
              <a:solidFill>
                <a:prstClr val="white"/>
              </a:solidFill>
            </a:endParaRPr>
          </a:p>
        </p:txBody>
      </p:sp>
      <p:sp>
        <p:nvSpPr>
          <p:cNvPr id="4" name="Title 5"/>
          <p:cNvSpPr txBox="1">
            <a:spLocks noGrp="1"/>
          </p:cNvSpPr>
          <p:nvPr>
            <p:ph type="title"/>
          </p:nvPr>
        </p:nvSpPr>
        <p:spPr>
          <a:xfrm>
            <a:off x="971550" y="500064"/>
            <a:ext cx="7357073" cy="523220"/>
          </a:xfrm>
          <a:prstGeom prst="rect">
            <a:avLst/>
          </a:prstGeom>
          <a:noFill/>
          <a:ln>
            <a:noFill/>
          </a:ln>
        </p:spPr>
        <p:txBody>
          <a:bodyPr wrap="square" rtlCol="0">
            <a:spAutoFit/>
          </a:bodyPr>
          <a:lstStyle/>
          <a:p>
            <a:pPr algn="ctr"/>
            <a:r>
              <a:rPr lang="id-ID" sz="2800" b="1" dirty="0" smtClean="0">
                <a:latin typeface="Trebuchet MS" pitchFamily="34" charset="0"/>
              </a:rPr>
              <a:t>KRITERIA KOMODITI UNGGULAN</a:t>
            </a:r>
          </a:p>
        </p:txBody>
      </p:sp>
      <p:sp>
        <p:nvSpPr>
          <p:cNvPr id="5" name="Content Placeholder 2"/>
          <p:cNvSpPr txBox="1">
            <a:spLocks/>
          </p:cNvSpPr>
          <p:nvPr/>
        </p:nvSpPr>
        <p:spPr>
          <a:xfrm>
            <a:off x="1028700" y="1929612"/>
            <a:ext cx="7258050" cy="4595732"/>
          </a:xfrm>
          <a:prstGeom prst="rect">
            <a:avLst/>
          </a:prstGeom>
          <a:ln>
            <a:noFill/>
          </a:ln>
        </p:spPr>
        <p:txBody>
          <a:bodyPr wrap="square" lIns="0" tIns="0" rIns="0" bIns="0">
            <a:noAutofit/>
          </a:bodyPr>
          <a:lstStyle>
            <a:lvl1pPr marL="0">
              <a:defRPr sz="2800" b="1" i="0">
                <a:solidFill>
                  <a:srgbClr val="002060"/>
                </a:solidFill>
                <a:latin typeface="Trebuchet MS"/>
                <a:ea typeface="+mn-ea"/>
                <a:cs typeface="Trebuchet M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515938" indent="-339725">
              <a:buClr>
                <a:schemeClr val="tx1"/>
              </a:buClr>
              <a:buSzPct val="100000"/>
              <a:buFont typeface="+mj-lt"/>
              <a:buAutoNum type="alphaLcPeriod"/>
            </a:pPr>
            <a:r>
              <a:rPr lang="id-ID" sz="1800" b="0" dirty="0" smtClean="0">
                <a:solidFill>
                  <a:schemeClr val="tx1"/>
                </a:solidFill>
              </a:rPr>
              <a:t>Mempunyai kandungan lokal yang menonjol dan inovatif di sektor pertanian, industri dan jasa</a:t>
            </a:r>
          </a:p>
          <a:p>
            <a:pPr marL="515938" indent="-339725">
              <a:buClr>
                <a:schemeClr val="tx1"/>
              </a:buClr>
              <a:buSzPct val="100000"/>
              <a:buFont typeface="+mj-lt"/>
              <a:buAutoNum type="alphaLcPeriod"/>
            </a:pPr>
            <a:r>
              <a:rPr lang="id-ID" sz="1800" b="0" dirty="0" smtClean="0">
                <a:solidFill>
                  <a:schemeClr val="tx1"/>
                </a:solidFill>
              </a:rPr>
              <a:t>Mempunyai daya saing tinggi di pasaran, baik ciri, kualitas mampu hagra yang kompetitif serta jangkauan pemasaran yang luas baik di dalam negeri maupun global</a:t>
            </a:r>
          </a:p>
          <a:p>
            <a:pPr marL="515938" indent="-339725">
              <a:buClr>
                <a:schemeClr val="tx1"/>
              </a:buClr>
              <a:buSzPct val="100000"/>
              <a:buFont typeface="+mj-lt"/>
              <a:buAutoNum type="alphaLcPeriod"/>
            </a:pPr>
            <a:r>
              <a:rPr lang="id-ID" sz="1800" b="0" dirty="0" smtClean="0">
                <a:solidFill>
                  <a:schemeClr val="tx1"/>
                </a:solidFill>
              </a:rPr>
              <a:t>Mempunyai ciri khas daerah karena melibatkan masyarakat banyak (tenaga kerja) setempat.</a:t>
            </a:r>
          </a:p>
          <a:p>
            <a:pPr marL="515938" indent="-339725">
              <a:buClr>
                <a:schemeClr val="tx1"/>
              </a:buClr>
              <a:buSzPct val="100000"/>
              <a:buFont typeface="+mj-lt"/>
              <a:buAutoNum type="alphaLcPeriod"/>
            </a:pPr>
            <a:r>
              <a:rPr lang="id-ID" sz="1800" b="0" dirty="0" smtClean="0">
                <a:solidFill>
                  <a:schemeClr val="tx1"/>
                </a:solidFill>
              </a:rPr>
              <a:t>Mempunyai jaminan dan kandungan bahan baku yang cukup banyak, stabil dan berkelanjutan.</a:t>
            </a:r>
          </a:p>
          <a:p>
            <a:pPr marL="515938" indent="-339725">
              <a:buClr>
                <a:schemeClr val="tx1"/>
              </a:buClr>
              <a:buSzPct val="100000"/>
              <a:buFont typeface="+mj-lt"/>
              <a:buAutoNum type="alphaLcPeriod"/>
            </a:pPr>
            <a:r>
              <a:rPr lang="id-ID" sz="1800" b="0" dirty="0" smtClean="0">
                <a:solidFill>
                  <a:schemeClr val="tx1"/>
                </a:solidFill>
              </a:rPr>
              <a:t>Difokuskan pada produk yang mempunyai nilai tambah yang tinggi baik dalam kemasan maupun pengolahannya.</a:t>
            </a:r>
          </a:p>
          <a:p>
            <a:pPr marL="515938" indent="-339725">
              <a:buClr>
                <a:schemeClr val="tx1"/>
              </a:buClr>
              <a:buSzPct val="100000"/>
              <a:buFont typeface="+mj-lt"/>
              <a:buAutoNum type="alphaLcPeriod"/>
            </a:pPr>
            <a:r>
              <a:rPr lang="id-ID" sz="1800" b="0" dirty="0" smtClean="0">
                <a:solidFill>
                  <a:schemeClr val="tx1"/>
                </a:solidFill>
              </a:rPr>
              <a:t>Secara ekonomi menguntungkan dan bermanfaat untuk meningkatkan pendapatan dan kemampuan SDM masyarakat.</a:t>
            </a:r>
          </a:p>
          <a:p>
            <a:pPr marL="515938" indent="-339725">
              <a:buClr>
                <a:schemeClr val="tx1"/>
              </a:buClr>
              <a:buSzPct val="100000"/>
              <a:buFont typeface="+mj-lt"/>
              <a:buAutoNum type="alphaLcPeriod"/>
            </a:pPr>
            <a:r>
              <a:rPr lang="id-ID" sz="1800" b="0" dirty="0" smtClean="0">
                <a:solidFill>
                  <a:schemeClr val="tx1"/>
                </a:solidFill>
              </a:rPr>
              <a:t>Ramah lingkungan, tidak merusak lingkungan berkelanjutan serta tidak merusak budaya setempat.</a:t>
            </a:r>
          </a:p>
          <a:p>
            <a:pPr marL="515938" indent="-339725">
              <a:buClr>
                <a:schemeClr val="tx1"/>
              </a:buClr>
              <a:buSzPct val="100000"/>
              <a:buFont typeface="+mj-lt"/>
              <a:buAutoNum type="alphaLcPeriod"/>
            </a:pPr>
            <a:endParaRPr lang="id-ID" sz="1800" b="0" dirty="0">
              <a:solidFill>
                <a:schemeClr val="tx1"/>
              </a:solidFill>
            </a:endParaRPr>
          </a:p>
        </p:txBody>
      </p:sp>
    </p:spTree>
    <p:extLst>
      <p:ext uri="{BB962C8B-B14F-4D97-AF65-F5344CB8AC3E}">
        <p14:creationId xmlns:p14="http://schemas.microsoft.com/office/powerpoint/2010/main" val="431619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914400" y="764704"/>
            <a:ext cx="7543800" cy="5257799"/>
          </a:xfrm>
          <a:prstGeom prst="rect">
            <a:avLst/>
          </a:prstGeom>
          <a:solidFill>
            <a:schemeClr val="accent2"/>
          </a:solidFill>
        </p:spPr>
      </p:pic>
      <p:sp>
        <p:nvSpPr>
          <p:cNvPr id="3" name="Rectangle 2"/>
          <p:cNvSpPr/>
          <p:nvPr/>
        </p:nvSpPr>
        <p:spPr>
          <a:xfrm>
            <a:off x="1" y="44624"/>
            <a:ext cx="9168881" cy="1731915"/>
          </a:xfrm>
          <a:prstGeom prst="rect">
            <a:avLst/>
          </a:prstGeom>
          <a:gradFill flip="none" rotWithShape="1">
            <a:gsLst>
              <a:gs pos="29000">
                <a:srgbClr val="FFC000"/>
              </a:gs>
              <a:gs pos="0">
                <a:schemeClr val="tx1"/>
              </a:gs>
              <a:gs pos="47920">
                <a:schemeClr val="bg1"/>
              </a:gs>
              <a:gs pos="73000">
                <a:srgbClr val="FFC000"/>
              </a:gs>
              <a:gs pos="100000">
                <a:schemeClr val="tx1"/>
              </a:gs>
            </a:gsLst>
            <a:lin ang="0" scaled="1"/>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D" dirty="0">
              <a:solidFill>
                <a:prstClr val="white"/>
              </a:solidFill>
            </a:endParaRPr>
          </a:p>
        </p:txBody>
      </p:sp>
      <p:sp>
        <p:nvSpPr>
          <p:cNvPr id="5" name="Rectangle 4"/>
          <p:cNvSpPr/>
          <p:nvPr/>
        </p:nvSpPr>
        <p:spPr>
          <a:xfrm>
            <a:off x="-27634" y="1556792"/>
            <a:ext cx="9168881" cy="120096"/>
          </a:xfrm>
          <a:prstGeom prst="rect">
            <a:avLst/>
          </a:prstGeom>
          <a:gradFill flip="none" rotWithShape="1">
            <a:gsLst>
              <a:gs pos="35000">
                <a:srgbClr val="FFC000"/>
              </a:gs>
              <a:gs pos="20000">
                <a:schemeClr val="tx1"/>
              </a:gs>
              <a:gs pos="47920">
                <a:schemeClr val="bg1"/>
              </a:gs>
              <a:gs pos="63000">
                <a:srgbClr val="FFC000"/>
              </a:gs>
              <a:gs pos="86000">
                <a:schemeClr val="tx1"/>
              </a:gs>
            </a:gsLst>
            <a:lin ang="2700000" scaled="1"/>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D" dirty="0">
              <a:solidFill>
                <a:prstClr val="white"/>
              </a:solidFill>
            </a:endParaRPr>
          </a:p>
        </p:txBody>
      </p:sp>
      <p:sp>
        <p:nvSpPr>
          <p:cNvPr id="6" name="Rectangle 5"/>
          <p:cNvSpPr/>
          <p:nvPr/>
        </p:nvSpPr>
        <p:spPr>
          <a:xfrm>
            <a:off x="-36512" y="140552"/>
            <a:ext cx="9168881" cy="120096"/>
          </a:xfrm>
          <a:prstGeom prst="rect">
            <a:avLst/>
          </a:prstGeom>
          <a:gradFill flip="none" rotWithShape="1">
            <a:gsLst>
              <a:gs pos="35000">
                <a:srgbClr val="FFC000"/>
              </a:gs>
              <a:gs pos="20000">
                <a:schemeClr val="tx1"/>
              </a:gs>
              <a:gs pos="47920">
                <a:schemeClr val="bg1"/>
              </a:gs>
              <a:gs pos="63000">
                <a:srgbClr val="FFC000"/>
              </a:gs>
              <a:gs pos="86000">
                <a:schemeClr val="tx1"/>
              </a:gs>
            </a:gsLst>
            <a:lin ang="2700000" scaled="1"/>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D" dirty="0">
              <a:solidFill>
                <a:prstClr val="white"/>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0533" y="4705188"/>
            <a:ext cx="2443915" cy="1647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7" name="Title 5"/>
          <p:cNvSpPr txBox="1">
            <a:spLocks noGrp="1"/>
          </p:cNvSpPr>
          <p:nvPr>
            <p:ph type="title"/>
          </p:nvPr>
        </p:nvSpPr>
        <p:spPr>
          <a:xfrm>
            <a:off x="971550" y="500064"/>
            <a:ext cx="7357073" cy="523220"/>
          </a:xfrm>
          <a:prstGeom prst="rect">
            <a:avLst/>
          </a:prstGeom>
          <a:noFill/>
          <a:ln>
            <a:noFill/>
          </a:ln>
        </p:spPr>
        <p:txBody>
          <a:bodyPr wrap="square" rtlCol="0">
            <a:spAutoFit/>
          </a:bodyPr>
          <a:lstStyle/>
          <a:p>
            <a:pPr algn="ctr"/>
            <a:r>
              <a:rPr lang="en-US" sz="2800" b="1" dirty="0" smtClean="0">
                <a:latin typeface="Trebuchet MS" pitchFamily="34" charset="0"/>
              </a:rPr>
              <a:t>KLASIFIKASI KOMODITAS</a:t>
            </a:r>
            <a:endParaRPr lang="id-ID" sz="2800" b="1" dirty="0" smtClean="0">
              <a:latin typeface="Trebuchet MS" pitchFamily="34" charset="0"/>
            </a:endParaRPr>
          </a:p>
        </p:txBody>
      </p:sp>
    </p:spTree>
    <p:extLst>
      <p:ext uri="{BB962C8B-B14F-4D97-AF65-F5344CB8AC3E}">
        <p14:creationId xmlns:p14="http://schemas.microsoft.com/office/powerpoint/2010/main" val="3889421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54589" y="2060848"/>
            <a:ext cx="1781907" cy="2608891"/>
          </a:xfrm>
          <a:prstGeom prst="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EKOSISTEM RIDA BERDASARKAN TEMA PRIORITAS</a:t>
            </a:r>
            <a:endParaRPr lang="en-US" dirty="0"/>
          </a:p>
        </p:txBody>
      </p:sp>
      <p:sp>
        <p:nvSpPr>
          <p:cNvPr id="6" name="Right Arrow 5"/>
          <p:cNvSpPr/>
          <p:nvPr/>
        </p:nvSpPr>
        <p:spPr>
          <a:xfrm>
            <a:off x="4588798" y="2622792"/>
            <a:ext cx="2791514" cy="1520985"/>
          </a:xfrm>
          <a:prstGeom prst="rightArrow">
            <a:avLst>
              <a:gd name="adj1" fmla="val 73347"/>
              <a:gd name="adj2" fmla="val 2598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p:cNvGraphicFramePr/>
          <p:nvPr>
            <p:extLst>
              <p:ext uri="{D42A27DB-BD31-4B8C-83A1-F6EECF244321}">
                <p14:modId xmlns:p14="http://schemas.microsoft.com/office/powerpoint/2010/main" val="1772479572"/>
              </p:ext>
            </p:extLst>
          </p:nvPr>
        </p:nvGraphicFramePr>
        <p:xfrm>
          <a:off x="442784" y="724408"/>
          <a:ext cx="6705600" cy="5409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9423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44624"/>
            <a:ext cx="9168881" cy="1731915"/>
          </a:xfrm>
          <a:prstGeom prst="rect">
            <a:avLst/>
          </a:prstGeom>
          <a:gradFill flip="none" rotWithShape="1">
            <a:gsLst>
              <a:gs pos="29000">
                <a:srgbClr val="FFC000"/>
              </a:gs>
              <a:gs pos="0">
                <a:schemeClr val="tx1"/>
              </a:gs>
              <a:gs pos="47920">
                <a:schemeClr val="bg1"/>
              </a:gs>
              <a:gs pos="73000">
                <a:srgbClr val="FFC000"/>
              </a:gs>
              <a:gs pos="100000">
                <a:schemeClr val="tx1"/>
              </a:gs>
            </a:gsLst>
            <a:lin ang="0" scaled="1"/>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D" dirty="0">
              <a:solidFill>
                <a:prstClr val="white"/>
              </a:solidFill>
            </a:endParaRPr>
          </a:p>
        </p:txBody>
      </p:sp>
      <p:sp>
        <p:nvSpPr>
          <p:cNvPr id="5" name="Rectangle 4"/>
          <p:cNvSpPr/>
          <p:nvPr/>
        </p:nvSpPr>
        <p:spPr>
          <a:xfrm>
            <a:off x="-27634" y="1556792"/>
            <a:ext cx="9168881" cy="120096"/>
          </a:xfrm>
          <a:prstGeom prst="rect">
            <a:avLst/>
          </a:prstGeom>
          <a:gradFill flip="none" rotWithShape="1">
            <a:gsLst>
              <a:gs pos="35000">
                <a:srgbClr val="FFC000"/>
              </a:gs>
              <a:gs pos="20000">
                <a:schemeClr val="tx1"/>
              </a:gs>
              <a:gs pos="47920">
                <a:schemeClr val="bg1"/>
              </a:gs>
              <a:gs pos="63000">
                <a:srgbClr val="FFC000"/>
              </a:gs>
              <a:gs pos="86000">
                <a:schemeClr val="tx1"/>
              </a:gs>
            </a:gsLst>
            <a:lin ang="2700000" scaled="1"/>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D" dirty="0">
              <a:solidFill>
                <a:prstClr val="white"/>
              </a:solidFill>
            </a:endParaRPr>
          </a:p>
        </p:txBody>
      </p:sp>
      <p:sp>
        <p:nvSpPr>
          <p:cNvPr id="6" name="Rectangle 5"/>
          <p:cNvSpPr/>
          <p:nvPr/>
        </p:nvSpPr>
        <p:spPr>
          <a:xfrm>
            <a:off x="-36512" y="140552"/>
            <a:ext cx="9168881" cy="120096"/>
          </a:xfrm>
          <a:prstGeom prst="rect">
            <a:avLst/>
          </a:prstGeom>
          <a:gradFill flip="none" rotWithShape="1">
            <a:gsLst>
              <a:gs pos="35000">
                <a:srgbClr val="FFC000"/>
              </a:gs>
              <a:gs pos="20000">
                <a:schemeClr val="tx1"/>
              </a:gs>
              <a:gs pos="47920">
                <a:schemeClr val="bg1"/>
              </a:gs>
              <a:gs pos="63000">
                <a:srgbClr val="FFC000"/>
              </a:gs>
              <a:gs pos="86000">
                <a:schemeClr val="tx1"/>
              </a:gs>
            </a:gsLst>
            <a:lin ang="2700000" scaled="1"/>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D" dirty="0">
              <a:solidFill>
                <a:prstClr val="white"/>
              </a:solidFill>
            </a:endParaRPr>
          </a:p>
        </p:txBody>
      </p:sp>
      <p:sp>
        <p:nvSpPr>
          <p:cNvPr id="7" name="Title 5"/>
          <p:cNvSpPr txBox="1">
            <a:spLocks noGrp="1"/>
          </p:cNvSpPr>
          <p:nvPr>
            <p:ph type="title"/>
          </p:nvPr>
        </p:nvSpPr>
        <p:spPr>
          <a:xfrm>
            <a:off x="971550" y="500064"/>
            <a:ext cx="7357073" cy="523220"/>
          </a:xfrm>
          <a:prstGeom prst="rect">
            <a:avLst/>
          </a:prstGeom>
          <a:noFill/>
          <a:ln>
            <a:noFill/>
          </a:ln>
        </p:spPr>
        <p:txBody>
          <a:bodyPr wrap="square" rtlCol="0">
            <a:spAutoFit/>
          </a:bodyPr>
          <a:lstStyle/>
          <a:p>
            <a:pPr algn="ctr"/>
            <a:r>
              <a:rPr lang="en-US" sz="2800" b="1" dirty="0" smtClean="0">
                <a:latin typeface="Trebuchet MS" pitchFamily="34" charset="0"/>
              </a:rPr>
              <a:t>KLASIFIKASI DAN KRITERIA KOMODITAS</a:t>
            </a:r>
            <a:endParaRPr lang="id-ID" sz="2800" b="1" dirty="0" smtClean="0">
              <a:latin typeface="Trebuchet MS" pitchFamily="34" charset="0"/>
            </a:endParaRPr>
          </a:p>
        </p:txBody>
      </p:sp>
      <p:sp>
        <p:nvSpPr>
          <p:cNvPr id="8" name="Content Placeholder 2"/>
          <p:cNvSpPr>
            <a:spLocks noGrp="1"/>
          </p:cNvSpPr>
          <p:nvPr>
            <p:ph idx="1"/>
          </p:nvPr>
        </p:nvSpPr>
        <p:spPr>
          <a:xfrm>
            <a:off x="-35496" y="1843974"/>
            <a:ext cx="9144000" cy="5185426"/>
          </a:xfrm>
          <a:ln>
            <a:solidFill>
              <a:schemeClr val="tx1"/>
            </a:solidFill>
          </a:ln>
        </p:spPr>
        <p:txBody>
          <a:bodyPr>
            <a:noAutofit/>
          </a:bodyPr>
          <a:lstStyle/>
          <a:p>
            <a:pPr marL="339725">
              <a:spcBef>
                <a:spcPts val="0"/>
              </a:spcBef>
              <a:buClr>
                <a:schemeClr val="tx1"/>
              </a:buClr>
              <a:buSzPct val="100000"/>
              <a:buFont typeface="+mj-lt"/>
              <a:buAutoNum type="alphaLcPeriod"/>
            </a:pPr>
            <a:r>
              <a:rPr lang="en-US" sz="1600" dirty="0" smtClean="0">
                <a:solidFill>
                  <a:schemeClr val="tx1"/>
                </a:solidFill>
                <a:latin typeface="Arial" panose="020B0604020202020204" pitchFamily="34" charset="0"/>
                <a:cs typeface="Arial" panose="020B0604020202020204" pitchFamily="34" charset="0"/>
              </a:rPr>
              <a:t> </a:t>
            </a:r>
            <a:r>
              <a:rPr lang="id-ID" sz="1600" dirty="0" smtClean="0">
                <a:solidFill>
                  <a:schemeClr val="tx1"/>
                </a:solidFill>
                <a:latin typeface="Arial" panose="020B0604020202020204" pitchFamily="34" charset="0"/>
                <a:cs typeface="Arial" panose="020B0604020202020204" pitchFamily="34" charset="0"/>
              </a:rPr>
              <a:t>Komoditas Potensial</a:t>
            </a:r>
            <a:endParaRPr lang="en-US" sz="1600" dirty="0" smtClean="0">
              <a:solidFill>
                <a:schemeClr val="tx1"/>
              </a:solidFill>
              <a:latin typeface="Arial" panose="020B0604020202020204" pitchFamily="34" charset="0"/>
              <a:cs typeface="Arial" panose="020B0604020202020204" pitchFamily="34" charset="0"/>
            </a:endParaRPr>
          </a:p>
          <a:p>
            <a:pPr marL="642938" indent="-285750">
              <a:spcBef>
                <a:spcPts val="0"/>
              </a:spcBef>
              <a:buClr>
                <a:schemeClr val="tx1"/>
              </a:buClr>
              <a:buSzPct val="100000"/>
              <a:buFont typeface="Trebuchet MS" panose="020B0603020202020204" pitchFamily="34" charset="0"/>
              <a:buChar char="−"/>
            </a:pPr>
            <a:r>
              <a:rPr lang="id-ID" sz="1600" b="0" dirty="0" smtClean="0">
                <a:solidFill>
                  <a:schemeClr val="tx1"/>
                </a:solidFill>
                <a:latin typeface="Arial" panose="020B0604020202020204" pitchFamily="34" charset="0"/>
                <a:cs typeface="Arial" panose="020B0604020202020204" pitchFamily="34" charset="0"/>
              </a:rPr>
              <a:t>Komoditas daerah yang memiliki potensi untuk berkembang karena keunggulan komperatif.</a:t>
            </a:r>
          </a:p>
          <a:p>
            <a:pPr marL="642938" indent="-285750">
              <a:spcBef>
                <a:spcPts val="0"/>
              </a:spcBef>
              <a:buClr>
                <a:schemeClr val="tx1"/>
              </a:buClr>
              <a:buSzPct val="100000"/>
              <a:buFont typeface="Trebuchet MS" panose="020B0603020202020204" pitchFamily="34" charset="0"/>
              <a:buChar char="−"/>
            </a:pPr>
            <a:r>
              <a:rPr lang="id-ID" sz="1600" b="0" dirty="0" smtClean="0">
                <a:solidFill>
                  <a:schemeClr val="tx1"/>
                </a:solidFill>
                <a:latin typeface="Arial" panose="020B0604020202020204" pitchFamily="34" charset="0"/>
                <a:cs typeface="Arial" panose="020B0604020202020204" pitchFamily="34" charset="0"/>
              </a:rPr>
              <a:t>Keunggulan kompetitif terjadi misalnya : karena kecukupan ketersediaan Sumber Daya seperti bahan baku lokal</a:t>
            </a:r>
            <a:r>
              <a:rPr lang="id-ID" sz="1600" b="0" dirty="0">
                <a:solidFill>
                  <a:schemeClr val="tx1"/>
                </a:solidFill>
                <a:latin typeface="Arial" panose="020B0604020202020204" pitchFamily="34" charset="0"/>
                <a:cs typeface="Arial" panose="020B0604020202020204" pitchFamily="34" charset="0"/>
              </a:rPr>
              <a:t>	</a:t>
            </a:r>
            <a:endParaRPr lang="id-ID" sz="1600" b="0" dirty="0" smtClean="0">
              <a:solidFill>
                <a:schemeClr val="tx1"/>
              </a:solidFill>
              <a:latin typeface="Arial" panose="020B0604020202020204" pitchFamily="34" charset="0"/>
              <a:cs typeface="Arial" panose="020B0604020202020204" pitchFamily="34" charset="0"/>
            </a:endParaRPr>
          </a:p>
          <a:p>
            <a:pPr marL="642938" indent="-285750">
              <a:spcBef>
                <a:spcPts val="0"/>
              </a:spcBef>
              <a:buClr>
                <a:schemeClr val="tx1"/>
              </a:buClr>
              <a:buSzPct val="100000"/>
              <a:buFont typeface="Trebuchet MS" panose="020B0603020202020204" pitchFamily="34" charset="0"/>
              <a:buChar char="−"/>
            </a:pPr>
            <a:r>
              <a:rPr lang="id-ID" sz="1600" b="0" dirty="0" smtClean="0">
                <a:solidFill>
                  <a:schemeClr val="tx1"/>
                </a:solidFill>
                <a:latin typeface="Arial" panose="020B0604020202020204" pitchFamily="34" charset="0"/>
                <a:cs typeface="Arial" panose="020B0604020202020204" pitchFamily="34" charset="0"/>
              </a:rPr>
              <a:t>Keterampilan sumber daya lokal, teknologi produksi lokal serta sarana prasarana lokal lainya.</a:t>
            </a:r>
            <a:endParaRPr lang="en-US" sz="1600" b="0" dirty="0" smtClean="0">
              <a:solidFill>
                <a:schemeClr val="tx1"/>
              </a:solidFill>
              <a:latin typeface="Arial" panose="020B0604020202020204" pitchFamily="34" charset="0"/>
              <a:cs typeface="Arial" panose="020B0604020202020204" pitchFamily="34" charset="0"/>
            </a:endParaRPr>
          </a:p>
          <a:p>
            <a:pPr marL="642938" indent="-285750">
              <a:spcBef>
                <a:spcPts val="0"/>
              </a:spcBef>
              <a:buClr>
                <a:schemeClr val="tx1"/>
              </a:buClr>
              <a:buSzPct val="100000"/>
              <a:buFont typeface="Trebuchet MS" panose="020B0603020202020204" pitchFamily="34" charset="0"/>
              <a:buChar char="−"/>
            </a:pPr>
            <a:endParaRPr lang="id-ID" sz="1600" b="0" dirty="0" smtClean="0">
              <a:solidFill>
                <a:schemeClr val="tx1"/>
              </a:solidFill>
              <a:latin typeface="Arial" panose="020B0604020202020204" pitchFamily="34" charset="0"/>
              <a:cs typeface="Arial" panose="020B0604020202020204" pitchFamily="34" charset="0"/>
            </a:endParaRPr>
          </a:p>
          <a:p>
            <a:pPr marL="339725">
              <a:spcBef>
                <a:spcPts val="0"/>
              </a:spcBef>
              <a:buClr>
                <a:schemeClr val="tx1"/>
              </a:buClr>
              <a:buSzPct val="100000"/>
              <a:buFont typeface="+mj-lt"/>
              <a:buAutoNum type="alphaLcPeriod" startAt="2"/>
            </a:pPr>
            <a:r>
              <a:rPr lang="id-ID" sz="1600" dirty="0" smtClean="0">
                <a:solidFill>
                  <a:schemeClr val="tx1"/>
                </a:solidFill>
                <a:latin typeface="Arial" panose="020B0604020202020204" pitchFamily="34" charset="0"/>
                <a:cs typeface="Arial" panose="020B0604020202020204" pitchFamily="34" charset="0"/>
              </a:rPr>
              <a:t>Komoditas Andalan</a:t>
            </a:r>
            <a:endParaRPr lang="en-US" sz="1600" dirty="0" smtClean="0">
              <a:solidFill>
                <a:schemeClr val="tx1"/>
              </a:solidFill>
              <a:latin typeface="Arial" panose="020B0604020202020204" pitchFamily="34" charset="0"/>
              <a:cs typeface="Arial" panose="020B0604020202020204" pitchFamily="34" charset="0"/>
            </a:endParaRPr>
          </a:p>
          <a:p>
            <a:pPr marL="357188" indent="0">
              <a:spcBef>
                <a:spcPts val="0"/>
              </a:spcBef>
              <a:buClr>
                <a:schemeClr val="tx1"/>
              </a:buClr>
              <a:buSzPct val="100000"/>
              <a:buNone/>
            </a:pPr>
            <a:r>
              <a:rPr lang="id-ID" sz="1600" b="0" dirty="0" smtClean="0">
                <a:solidFill>
                  <a:schemeClr val="tx1"/>
                </a:solidFill>
                <a:latin typeface="Arial" panose="020B0604020202020204" pitchFamily="34" charset="0"/>
                <a:cs typeface="Arial" panose="020B0604020202020204" pitchFamily="34" charset="0"/>
              </a:rPr>
              <a:t>Komoditas Potensial yang dipandang dapat dipersandingkan dengan produk sejenis di daerah lain, karena disamping memiliki keunggulan komperatif juga memiliki efisien usaha yang tinggi. Efektifitas usaha itu tercermin dari efektifitas produksi. Profebilitas pekerja, profetibilitas dan lain lain.</a:t>
            </a:r>
            <a:endParaRPr lang="en-US" sz="1600" b="0" dirty="0" smtClean="0">
              <a:solidFill>
                <a:schemeClr val="tx1"/>
              </a:solidFill>
              <a:latin typeface="Arial" panose="020B0604020202020204" pitchFamily="34" charset="0"/>
              <a:cs typeface="Arial" panose="020B0604020202020204" pitchFamily="34" charset="0"/>
            </a:endParaRPr>
          </a:p>
          <a:p>
            <a:pPr marL="357188" indent="0">
              <a:spcBef>
                <a:spcPts val="0"/>
              </a:spcBef>
              <a:buClr>
                <a:schemeClr val="tx1"/>
              </a:buClr>
              <a:buSzPct val="100000"/>
              <a:buNone/>
            </a:pPr>
            <a:endParaRPr lang="en-US" sz="1600" b="0" dirty="0" smtClean="0">
              <a:solidFill>
                <a:schemeClr val="tx1"/>
              </a:solidFill>
              <a:latin typeface="Arial" panose="020B0604020202020204" pitchFamily="34" charset="0"/>
              <a:cs typeface="Arial" panose="020B0604020202020204" pitchFamily="34" charset="0"/>
            </a:endParaRPr>
          </a:p>
          <a:p>
            <a:pPr>
              <a:buFont typeface="+mj-lt"/>
              <a:buAutoNum type="alphaLcPeriod" startAt="3"/>
            </a:pPr>
            <a:r>
              <a:rPr lang="id-ID" sz="1600" dirty="0" smtClean="0">
                <a:latin typeface="Arial" panose="020B0604020202020204" pitchFamily="34" charset="0"/>
                <a:cs typeface="Arial" panose="020B0604020202020204" pitchFamily="34" charset="0"/>
              </a:rPr>
              <a:t>Komoditi Unggulan :</a:t>
            </a:r>
          </a:p>
          <a:p>
            <a:pPr marL="542925" indent="-185738">
              <a:buFont typeface="Trebuchet MS" panose="020B0603020202020204" pitchFamily="34" charset="0"/>
              <a:buChar char="−"/>
            </a:pPr>
            <a:r>
              <a:rPr lang="id-ID" sz="1600" dirty="0" smtClean="0">
                <a:latin typeface="Arial" panose="020B0604020202020204" pitchFamily="34" charset="0"/>
                <a:cs typeface="Arial" panose="020B0604020202020204" pitchFamily="34" charset="0"/>
              </a:rPr>
              <a:t>Komoditi yang memiliki keunggulan kompetitif, karena telah memenangkan persaingan dengan produk sejenis didaerah lain.</a:t>
            </a:r>
          </a:p>
          <a:p>
            <a:pPr marL="542925" indent="-185738">
              <a:buFont typeface="Trebuchet MS" panose="020B0603020202020204" pitchFamily="34" charset="0"/>
              <a:buChar char="−"/>
            </a:pPr>
            <a:r>
              <a:rPr lang="id-ID" sz="1600" dirty="0" smtClean="0">
                <a:latin typeface="Arial" panose="020B0604020202020204" pitchFamily="34" charset="0"/>
                <a:cs typeface="Arial" panose="020B0604020202020204" pitchFamily="34" charset="0"/>
              </a:rPr>
              <a:t>Keunggulan kompetitif demikian dapat terjadi karena efisiensi produksinya yang tinggi akibat posisi tawarnya yang tinggi baik terhadap pemasok, pembeli serta daya saingnya yang tinggi terhadap pesaing pendatang baru maupun barang substitunsi</a:t>
            </a:r>
            <a:endParaRPr lang="id-ID" sz="1600" b="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7607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0"/>
          <p:cNvSpPr/>
          <p:nvPr/>
        </p:nvSpPr>
        <p:spPr>
          <a:xfrm>
            <a:off x="412152" y="1679104"/>
            <a:ext cx="2097305" cy="709551"/>
          </a:xfrm>
          <a:prstGeom prst="rightArrow">
            <a:avLst>
              <a:gd name="adj1" fmla="val 75023"/>
              <a:gd name="adj2"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Penduduk</a:t>
            </a:r>
            <a:endParaRPr lang="en-US" dirty="0"/>
          </a:p>
        </p:txBody>
      </p:sp>
      <p:sp>
        <p:nvSpPr>
          <p:cNvPr id="12" name="Right Arrow 11"/>
          <p:cNvSpPr/>
          <p:nvPr/>
        </p:nvSpPr>
        <p:spPr>
          <a:xfrm>
            <a:off x="409787" y="2708920"/>
            <a:ext cx="2097305" cy="709551"/>
          </a:xfrm>
          <a:prstGeom prst="rightArrow">
            <a:avLst>
              <a:gd name="adj1" fmla="val 75023"/>
              <a:gd name="adj2"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Ketenagakerjaan</a:t>
            </a:r>
            <a:endParaRPr lang="en-US" dirty="0"/>
          </a:p>
        </p:txBody>
      </p:sp>
      <p:sp>
        <p:nvSpPr>
          <p:cNvPr id="13" name="Right Arrow 12"/>
          <p:cNvSpPr/>
          <p:nvPr/>
        </p:nvSpPr>
        <p:spPr>
          <a:xfrm>
            <a:off x="395536" y="692696"/>
            <a:ext cx="2097305" cy="709551"/>
          </a:xfrm>
          <a:prstGeom prst="rightArrow">
            <a:avLst>
              <a:gd name="adj1" fmla="val 75023"/>
              <a:gd name="adj2"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Geografis</a:t>
            </a:r>
            <a:r>
              <a:rPr lang="en-US" dirty="0" smtClean="0"/>
              <a:t> </a:t>
            </a:r>
            <a:endParaRPr lang="en-US" dirty="0"/>
          </a:p>
        </p:txBody>
      </p:sp>
      <p:sp>
        <p:nvSpPr>
          <p:cNvPr id="16" name="Rectangle 15"/>
          <p:cNvSpPr/>
          <p:nvPr/>
        </p:nvSpPr>
        <p:spPr>
          <a:xfrm>
            <a:off x="2596835" y="575314"/>
            <a:ext cx="6151629"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Ø"/>
            </a:pPr>
            <a:r>
              <a:rPr lang="en-US" sz="1600" b="1" dirty="0"/>
              <a:t>L</a:t>
            </a:r>
            <a:r>
              <a:rPr lang="id-ID" sz="1600" b="1" dirty="0"/>
              <a:t>uas  1.288,91</a:t>
            </a:r>
            <a:r>
              <a:rPr lang="en-US" sz="1600" b="1" dirty="0"/>
              <a:t> </a:t>
            </a:r>
            <a:r>
              <a:rPr lang="id-ID" sz="1600" b="1" dirty="0" smtClean="0"/>
              <a:t>km</a:t>
            </a:r>
            <a:r>
              <a:rPr lang="id-ID" sz="1600" b="1" baseline="30000" dirty="0" smtClean="0"/>
              <a:t>2</a:t>
            </a:r>
            <a:endParaRPr lang="en-US" sz="1600" b="1" dirty="0" smtClean="0"/>
          </a:p>
          <a:p>
            <a:pPr marL="285750" lvl="0" indent="-285750">
              <a:buFont typeface="Wingdings" panose="05000000000000000000" pitchFamily="2" charset="2"/>
              <a:buChar char="Ø"/>
            </a:pPr>
            <a:r>
              <a:rPr lang="en-US" sz="1600" b="1" dirty="0" err="1" smtClean="0"/>
              <a:t>Sawah</a:t>
            </a:r>
            <a:r>
              <a:rPr lang="en-US" sz="1600" b="1" dirty="0" smtClean="0"/>
              <a:t> </a:t>
            </a:r>
            <a:r>
              <a:rPr lang="id-ID" sz="1600" b="1" dirty="0"/>
              <a:t>46072 </a:t>
            </a:r>
            <a:r>
              <a:rPr lang="id-ID" sz="1600" b="1" dirty="0" smtClean="0"/>
              <a:t>Ha</a:t>
            </a:r>
            <a:r>
              <a:rPr lang="en-US" sz="1600" b="1" dirty="0" smtClean="0"/>
              <a:t> / </a:t>
            </a:r>
            <a:r>
              <a:rPr lang="id-ID" sz="1600" b="1" dirty="0" smtClean="0"/>
              <a:t>37,63 </a:t>
            </a:r>
            <a:r>
              <a:rPr lang="id-ID" sz="1600" b="1" dirty="0"/>
              <a:t>%,</a:t>
            </a:r>
            <a:r>
              <a:rPr lang="en-US" sz="1600" b="1" dirty="0"/>
              <a:t> </a:t>
            </a:r>
            <a:r>
              <a:rPr lang="id-ID" sz="1600" b="1" dirty="0" smtClean="0"/>
              <a:t>non </a:t>
            </a:r>
            <a:r>
              <a:rPr lang="id-ID" sz="1600" b="1" dirty="0"/>
              <a:t>sawah 46004 </a:t>
            </a:r>
            <a:r>
              <a:rPr lang="id-ID" sz="1600" b="1" dirty="0" smtClean="0"/>
              <a:t>Ha</a:t>
            </a:r>
            <a:r>
              <a:rPr lang="en-US" sz="1600" b="1" dirty="0" smtClean="0"/>
              <a:t> / </a:t>
            </a:r>
            <a:r>
              <a:rPr lang="id-ID" sz="1600" b="1" dirty="0" smtClean="0"/>
              <a:t>37,57</a:t>
            </a:r>
            <a:r>
              <a:rPr lang="en-US" sz="1600" b="1" dirty="0" smtClean="0"/>
              <a:t> </a:t>
            </a:r>
            <a:r>
              <a:rPr lang="id-ID" sz="1600" b="1" dirty="0" smtClean="0"/>
              <a:t>%</a:t>
            </a:r>
            <a:endParaRPr lang="en-US" sz="1600" b="1" dirty="0" smtClean="0"/>
          </a:p>
          <a:p>
            <a:pPr marL="285750" lvl="0" indent="-285750">
              <a:buFont typeface="Wingdings" panose="05000000000000000000" pitchFamily="2" charset="2"/>
              <a:buChar char="Ø"/>
            </a:pPr>
            <a:r>
              <a:rPr lang="en-US" sz="1600" b="1" dirty="0" smtClean="0"/>
              <a:t>B</a:t>
            </a:r>
            <a:r>
              <a:rPr lang="id-ID" sz="1600" b="1" dirty="0" smtClean="0"/>
              <a:t>ukan </a:t>
            </a:r>
            <a:r>
              <a:rPr lang="id-ID" sz="1600" b="1" dirty="0"/>
              <a:t>pertanian  30357 Ha </a:t>
            </a:r>
            <a:r>
              <a:rPr lang="en-US" sz="1600" b="1" dirty="0"/>
              <a:t> /</a:t>
            </a:r>
            <a:r>
              <a:rPr lang="id-ID" sz="1600" b="1" dirty="0"/>
              <a:t> 0,25 %</a:t>
            </a:r>
            <a:endParaRPr lang="en-US" sz="1600" b="1" dirty="0"/>
          </a:p>
        </p:txBody>
      </p:sp>
      <p:sp>
        <p:nvSpPr>
          <p:cNvPr id="17" name="Rectangle 16"/>
          <p:cNvSpPr/>
          <p:nvPr/>
        </p:nvSpPr>
        <p:spPr>
          <a:xfrm>
            <a:off x="2600166" y="1556792"/>
            <a:ext cx="6151629"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Ø"/>
            </a:pPr>
            <a:r>
              <a:rPr lang="en-US" sz="1600" b="1" dirty="0" err="1"/>
              <a:t>Jml</a:t>
            </a:r>
            <a:r>
              <a:rPr lang="en-US" sz="1600" b="1" dirty="0"/>
              <a:t>. </a:t>
            </a:r>
            <a:r>
              <a:rPr lang="en-US" sz="1600" b="1" dirty="0" err="1"/>
              <a:t>penduduk</a:t>
            </a:r>
            <a:r>
              <a:rPr lang="en-US" sz="1600" b="1" dirty="0"/>
              <a:t> </a:t>
            </a:r>
            <a:r>
              <a:rPr lang="en-US" sz="1600" b="1" dirty="0" smtClean="0"/>
              <a:t> = </a:t>
            </a:r>
            <a:r>
              <a:rPr lang="id-ID" sz="2400" b="1" dirty="0" smtClean="0"/>
              <a:t>1.1</a:t>
            </a:r>
            <a:r>
              <a:rPr lang="en-US" sz="2400" b="1" dirty="0" smtClean="0"/>
              <a:t> </a:t>
            </a:r>
            <a:r>
              <a:rPr lang="en-US" sz="2400" b="1" dirty="0" err="1" smtClean="0"/>
              <a:t>Jt</a:t>
            </a:r>
            <a:endParaRPr lang="en-US" sz="1600" b="1" dirty="0" smtClean="0"/>
          </a:p>
          <a:p>
            <a:pPr marL="285750" lvl="0" indent="-285750">
              <a:buFont typeface="Wingdings" panose="05000000000000000000" pitchFamily="2" charset="2"/>
              <a:buChar char="Ø"/>
            </a:pPr>
            <a:r>
              <a:rPr lang="en-US" sz="1600" b="1" dirty="0" err="1" smtClean="0"/>
              <a:t>Laki-laki</a:t>
            </a:r>
            <a:r>
              <a:rPr lang="en-US" sz="1600" b="1" dirty="0" smtClean="0"/>
              <a:t> = </a:t>
            </a:r>
            <a:r>
              <a:rPr lang="id-ID" sz="1600" b="1" dirty="0" smtClean="0"/>
              <a:t>575.671</a:t>
            </a:r>
            <a:r>
              <a:rPr lang="en-US" sz="1600" b="1" dirty="0" smtClean="0"/>
              <a:t>, </a:t>
            </a:r>
            <a:r>
              <a:rPr lang="en-US" sz="1600" b="1" dirty="0" err="1" smtClean="0"/>
              <a:t>Perempuan</a:t>
            </a:r>
            <a:r>
              <a:rPr lang="en-US" sz="1600" b="1" dirty="0" smtClean="0"/>
              <a:t> = </a:t>
            </a:r>
            <a:r>
              <a:rPr lang="id-ID" sz="1600" b="1" dirty="0" smtClean="0"/>
              <a:t>568.837</a:t>
            </a:r>
            <a:endParaRPr lang="en-US" sz="1600" b="1" dirty="0" smtClean="0"/>
          </a:p>
          <a:p>
            <a:pPr marL="285750" lvl="0" indent="-285750">
              <a:buFont typeface="Wingdings" panose="05000000000000000000" pitchFamily="2" charset="2"/>
              <a:buChar char="Ø"/>
            </a:pPr>
            <a:r>
              <a:rPr lang="en-US" sz="1600" b="1" dirty="0" err="1" smtClean="0"/>
              <a:t>Golongan</a:t>
            </a:r>
            <a:r>
              <a:rPr lang="en-US" sz="1600" b="1" dirty="0" smtClean="0"/>
              <a:t> </a:t>
            </a:r>
            <a:r>
              <a:rPr lang="en-US" sz="1600" b="1" dirty="0" err="1" smtClean="0"/>
              <a:t>usia</a:t>
            </a:r>
            <a:r>
              <a:rPr lang="en-US" sz="1600" b="1" dirty="0" smtClean="0"/>
              <a:t> </a:t>
            </a:r>
            <a:r>
              <a:rPr lang="en-US" sz="1600" b="1" dirty="0" err="1" smtClean="0"/>
              <a:t>terbanyak</a:t>
            </a:r>
            <a:r>
              <a:rPr lang="en-US" sz="1600" b="1" dirty="0" smtClean="0"/>
              <a:t> 40-44 = </a:t>
            </a:r>
            <a:r>
              <a:rPr lang="id-ID" sz="1600" b="1" dirty="0" smtClean="0"/>
              <a:t>91.473</a:t>
            </a:r>
            <a:endParaRPr lang="en-US" sz="1600" b="1" dirty="0"/>
          </a:p>
        </p:txBody>
      </p:sp>
      <p:sp>
        <p:nvSpPr>
          <p:cNvPr id="18" name="Rectangle 17"/>
          <p:cNvSpPr/>
          <p:nvPr/>
        </p:nvSpPr>
        <p:spPr>
          <a:xfrm>
            <a:off x="2596835" y="2564904"/>
            <a:ext cx="6151629" cy="10058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266700">
              <a:buFont typeface="Wingdings" panose="05000000000000000000" pitchFamily="2" charset="2"/>
              <a:buChar char="Ø"/>
            </a:pPr>
            <a:r>
              <a:rPr lang="en-US" sz="1600" b="1" dirty="0" smtClean="0"/>
              <a:t>AK. </a:t>
            </a:r>
            <a:r>
              <a:rPr lang="id-ID" sz="1600" b="1" dirty="0" smtClean="0"/>
              <a:t>15 </a:t>
            </a:r>
            <a:r>
              <a:rPr lang="id-ID" sz="1600" b="1" dirty="0"/>
              <a:t>tahun ke atas </a:t>
            </a:r>
            <a:r>
              <a:rPr lang="id-ID" sz="1600" b="1" dirty="0" smtClean="0"/>
              <a:t>627.397 naik </a:t>
            </a:r>
            <a:r>
              <a:rPr lang="id-ID" sz="1600" b="1" dirty="0"/>
              <a:t>31.286 </a:t>
            </a:r>
            <a:r>
              <a:rPr lang="en-US" sz="1600" b="1" dirty="0" smtClean="0"/>
              <a:t>/</a:t>
            </a:r>
            <a:r>
              <a:rPr lang="id-ID" sz="1600" b="1" dirty="0" smtClean="0"/>
              <a:t> </a:t>
            </a:r>
            <a:r>
              <a:rPr lang="id-ID" sz="1600" b="1" dirty="0"/>
              <a:t>5,25 % </a:t>
            </a:r>
            <a:r>
              <a:rPr lang="en-US" sz="1600" b="1" dirty="0" err="1" smtClean="0"/>
              <a:t>dr</a:t>
            </a:r>
            <a:r>
              <a:rPr lang="en-US" sz="1600" b="1" dirty="0" smtClean="0"/>
              <a:t> </a:t>
            </a:r>
            <a:r>
              <a:rPr lang="en-US" sz="1600" b="1" dirty="0" err="1" smtClean="0"/>
              <a:t>th</a:t>
            </a:r>
            <a:r>
              <a:rPr lang="id-ID" sz="1600" b="1" dirty="0" smtClean="0"/>
              <a:t> 2023</a:t>
            </a:r>
            <a:endParaRPr lang="en-US" sz="1600" b="1" dirty="0" smtClean="0"/>
          </a:p>
          <a:p>
            <a:pPr marL="266700" indent="-266700">
              <a:buFont typeface="Wingdings" panose="05000000000000000000" pitchFamily="2" charset="2"/>
              <a:buChar char="Ø"/>
            </a:pPr>
            <a:r>
              <a:rPr lang="en-US" sz="1600" b="1" dirty="0" err="1" smtClean="0"/>
              <a:t>Bekerja</a:t>
            </a:r>
            <a:r>
              <a:rPr lang="en-US" sz="1600" b="1" dirty="0" smtClean="0"/>
              <a:t> = </a:t>
            </a:r>
            <a:r>
              <a:rPr lang="id-ID" sz="1600" b="1" dirty="0" smtClean="0"/>
              <a:t>603.100</a:t>
            </a:r>
            <a:r>
              <a:rPr lang="en-US" sz="1600" b="1" dirty="0" smtClean="0"/>
              <a:t>, </a:t>
            </a:r>
            <a:r>
              <a:rPr lang="en-US" sz="1600" b="1" dirty="0" err="1" smtClean="0"/>
              <a:t>tdk</a:t>
            </a:r>
            <a:r>
              <a:rPr lang="en-US" sz="1600" b="1" dirty="0" smtClean="0"/>
              <a:t> </a:t>
            </a:r>
            <a:r>
              <a:rPr lang="en-US" sz="1600" b="1" dirty="0" err="1" smtClean="0"/>
              <a:t>bekerja</a:t>
            </a:r>
            <a:r>
              <a:rPr lang="en-US" sz="1600" b="1" dirty="0" smtClean="0"/>
              <a:t> =</a:t>
            </a:r>
            <a:r>
              <a:rPr lang="id-ID" sz="1600" b="1" dirty="0" smtClean="0"/>
              <a:t> 24.297</a:t>
            </a:r>
            <a:endParaRPr lang="en-US" sz="1600" b="1" dirty="0" smtClean="0"/>
          </a:p>
          <a:p>
            <a:pPr marL="266700" indent="-266700">
              <a:buFont typeface="Wingdings" panose="05000000000000000000" pitchFamily="2" charset="2"/>
              <a:buChar char="Ø"/>
            </a:pPr>
            <a:r>
              <a:rPr lang="en-US" sz="1600" b="1" dirty="0" smtClean="0"/>
              <a:t>TPK = </a:t>
            </a:r>
            <a:r>
              <a:rPr lang="id-ID" sz="1600" b="1" dirty="0" smtClean="0"/>
              <a:t>3,87</a:t>
            </a:r>
            <a:r>
              <a:rPr lang="en-US" sz="1600" b="1" dirty="0" smtClean="0"/>
              <a:t> %, TPAK = </a:t>
            </a:r>
            <a:r>
              <a:rPr lang="id-ID" sz="1600" b="1" dirty="0" smtClean="0"/>
              <a:t>69,79</a:t>
            </a:r>
            <a:r>
              <a:rPr lang="en-US" sz="1600" b="1" dirty="0" smtClean="0"/>
              <a:t> %</a:t>
            </a:r>
            <a:endParaRPr lang="en-US" sz="1600" b="1" dirty="0"/>
          </a:p>
        </p:txBody>
      </p:sp>
      <p:sp>
        <p:nvSpPr>
          <p:cNvPr id="25" name="TextBox 34"/>
          <p:cNvSpPr txBox="1"/>
          <p:nvPr/>
        </p:nvSpPr>
        <p:spPr>
          <a:xfrm>
            <a:off x="54716" y="44624"/>
            <a:ext cx="6245476" cy="523220"/>
          </a:xfrm>
          <a:prstGeom prst="rect">
            <a:avLst/>
          </a:prstGeom>
          <a:noFill/>
          <a:effectLst>
            <a:glow rad="228600">
              <a:schemeClr val="accent5">
                <a:satMod val="175000"/>
                <a:alpha val="40000"/>
              </a:schemeClr>
            </a:glo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D" sz="2800" b="1" dirty="0" smtClean="0"/>
              <a:t>GAMBARAN UMUM KAB. NGANJUK  </a:t>
            </a:r>
            <a:r>
              <a:rPr lang="en-ID" b="1" dirty="0" smtClean="0"/>
              <a:t>(1)</a:t>
            </a:r>
            <a:r>
              <a:rPr lang="en-ID" sz="1400" b="1" dirty="0" smtClean="0"/>
              <a:t> </a:t>
            </a:r>
            <a:endParaRPr lang="en-ID" sz="2800" b="1" dirty="0"/>
          </a:p>
        </p:txBody>
      </p:sp>
      <p:pic>
        <p:nvPicPr>
          <p:cNvPr id="3"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t="21547"/>
          <a:stretch/>
        </p:blipFill>
        <p:spPr bwMode="auto">
          <a:xfrm>
            <a:off x="3995936" y="4313081"/>
            <a:ext cx="5107783" cy="2572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9162" t="17732" r="12777"/>
          <a:stretch/>
        </p:blipFill>
        <p:spPr bwMode="auto">
          <a:xfrm>
            <a:off x="35496" y="4259614"/>
            <a:ext cx="4003959" cy="2481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762" y="3697868"/>
            <a:ext cx="3778513" cy="830997"/>
          </a:xfrm>
          <a:prstGeom prst="rect">
            <a:avLst/>
          </a:prstGeom>
        </p:spPr>
        <p:txBody>
          <a:bodyPr>
            <a:spAutoFit/>
          </a:bodyPr>
          <a:lstStyle/>
          <a:p>
            <a:pPr algn="ctr"/>
            <a:r>
              <a:rPr lang="en-US" sz="1600" b="1" dirty="0" err="1" smtClean="0"/>
              <a:t>Pddk</a:t>
            </a:r>
            <a:r>
              <a:rPr lang="en-US" sz="1600" b="1" dirty="0" smtClean="0"/>
              <a:t> </a:t>
            </a:r>
            <a:r>
              <a:rPr lang="id-ID" sz="1600" b="1" dirty="0" smtClean="0"/>
              <a:t> </a:t>
            </a:r>
            <a:r>
              <a:rPr lang="id-ID" sz="1600" b="1" dirty="0"/>
              <a:t>15 </a:t>
            </a:r>
            <a:r>
              <a:rPr lang="id-ID" sz="1600" b="1" dirty="0" smtClean="0"/>
              <a:t>Ke </a:t>
            </a:r>
            <a:r>
              <a:rPr lang="id-ID" sz="1600" b="1" dirty="0"/>
              <a:t>atas Menurut Jenis Kegiatan </a:t>
            </a:r>
            <a:endParaRPr lang="en-US" sz="1600" b="1" dirty="0" smtClean="0"/>
          </a:p>
          <a:p>
            <a:pPr algn="ctr"/>
            <a:r>
              <a:rPr lang="id-ID" sz="1600" b="1" dirty="0" smtClean="0"/>
              <a:t>Selama </a:t>
            </a:r>
            <a:r>
              <a:rPr lang="id-ID" sz="1600" b="1" dirty="0"/>
              <a:t>Seminggu </a:t>
            </a:r>
            <a:r>
              <a:rPr lang="id-ID" sz="1600" b="1" dirty="0" smtClean="0"/>
              <a:t>Terakhir</a:t>
            </a:r>
            <a:endParaRPr lang="en-US" sz="1600" b="1" dirty="0"/>
          </a:p>
        </p:txBody>
      </p:sp>
      <p:sp>
        <p:nvSpPr>
          <p:cNvPr id="5" name="Rectangle 4"/>
          <p:cNvSpPr/>
          <p:nvPr/>
        </p:nvSpPr>
        <p:spPr>
          <a:xfrm>
            <a:off x="4176464" y="3646765"/>
            <a:ext cx="4572000" cy="584775"/>
          </a:xfrm>
          <a:prstGeom prst="rect">
            <a:avLst/>
          </a:prstGeom>
        </p:spPr>
        <p:txBody>
          <a:bodyPr>
            <a:spAutoFit/>
          </a:bodyPr>
          <a:lstStyle/>
          <a:p>
            <a:pPr algn="ctr"/>
            <a:r>
              <a:rPr lang="id-ID" sz="1600" b="1" dirty="0"/>
              <a:t>Penduduk Bekerja Terhadap Angkatan Kerja </a:t>
            </a:r>
            <a:r>
              <a:rPr lang="en-US" sz="1600" b="1" dirty="0" err="1"/>
              <a:t>Menurut</a:t>
            </a:r>
            <a:r>
              <a:rPr lang="en-US" sz="1600" b="1" dirty="0"/>
              <a:t> </a:t>
            </a:r>
            <a:r>
              <a:rPr lang="en-US" sz="1600" b="1" dirty="0" err="1"/>
              <a:t>Pendidikan</a:t>
            </a:r>
            <a:endParaRPr lang="en-US" sz="1600" b="1" dirty="0"/>
          </a:p>
        </p:txBody>
      </p:sp>
    </p:spTree>
    <p:extLst>
      <p:ext uri="{BB962C8B-B14F-4D97-AF65-F5344CB8AC3E}">
        <p14:creationId xmlns:p14="http://schemas.microsoft.com/office/powerpoint/2010/main" val="1216223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6709" y="548680"/>
            <a:ext cx="4511675" cy="2746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4"/>
          <p:cNvPicPr>
            <a:picLocks noChangeAspect="1" noChangeArrowheads="1"/>
          </p:cNvPicPr>
          <p:nvPr/>
        </p:nvPicPr>
        <p:blipFill>
          <a:blip r:embed="rId4">
            <a:lum contrast="60000"/>
            <a:extLst>
              <a:ext uri="{28A0092B-C50C-407E-A947-70E740481C1C}">
                <a14:useLocalDpi xmlns:a14="http://schemas.microsoft.com/office/drawing/2010/main" val="0"/>
              </a:ext>
            </a:extLst>
          </a:blip>
          <a:srcRect/>
          <a:stretch>
            <a:fillRect/>
          </a:stretch>
        </p:blipFill>
        <p:spPr bwMode="auto">
          <a:xfrm>
            <a:off x="93296" y="3284984"/>
            <a:ext cx="5774848" cy="354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251520" y="620688"/>
            <a:ext cx="4572000" cy="646331"/>
          </a:xfrm>
          <a:prstGeom prst="rect">
            <a:avLst/>
          </a:prstGeom>
        </p:spPr>
        <p:txBody>
          <a:bodyPr>
            <a:spAutoFit/>
          </a:bodyPr>
          <a:lstStyle/>
          <a:p>
            <a:r>
              <a:rPr lang="en-US" b="1" dirty="0" err="1">
                <a:solidFill>
                  <a:srgbClr val="7030A0"/>
                </a:solidFill>
              </a:rPr>
              <a:t>Fluktuasi</a:t>
            </a:r>
            <a:r>
              <a:rPr lang="en-US" b="1" dirty="0">
                <a:solidFill>
                  <a:srgbClr val="7030A0"/>
                </a:solidFill>
              </a:rPr>
              <a:t> Tingkat </a:t>
            </a:r>
            <a:r>
              <a:rPr lang="en-US" b="1" dirty="0" err="1">
                <a:solidFill>
                  <a:srgbClr val="7030A0"/>
                </a:solidFill>
              </a:rPr>
              <a:t>Pengangguran</a:t>
            </a:r>
            <a:r>
              <a:rPr lang="en-US" b="1" dirty="0">
                <a:solidFill>
                  <a:srgbClr val="7030A0"/>
                </a:solidFill>
              </a:rPr>
              <a:t> Terbuka </a:t>
            </a:r>
            <a:r>
              <a:rPr lang="en-US" b="1" dirty="0" err="1">
                <a:solidFill>
                  <a:srgbClr val="7030A0"/>
                </a:solidFill>
              </a:rPr>
              <a:t>dan</a:t>
            </a:r>
            <a:r>
              <a:rPr lang="en-US" b="1" dirty="0">
                <a:solidFill>
                  <a:srgbClr val="7030A0"/>
                </a:solidFill>
              </a:rPr>
              <a:t> Tingkat </a:t>
            </a:r>
            <a:r>
              <a:rPr lang="en-US" b="1" dirty="0" err="1">
                <a:solidFill>
                  <a:srgbClr val="7030A0"/>
                </a:solidFill>
              </a:rPr>
              <a:t>Partisipasi</a:t>
            </a:r>
            <a:r>
              <a:rPr lang="en-US" b="1" dirty="0">
                <a:solidFill>
                  <a:srgbClr val="7030A0"/>
                </a:solidFill>
              </a:rPr>
              <a:t> </a:t>
            </a:r>
            <a:r>
              <a:rPr lang="en-US" b="1" dirty="0" err="1">
                <a:solidFill>
                  <a:srgbClr val="7030A0"/>
                </a:solidFill>
              </a:rPr>
              <a:t>Pencari</a:t>
            </a:r>
            <a:r>
              <a:rPr lang="en-US" b="1" dirty="0">
                <a:solidFill>
                  <a:srgbClr val="7030A0"/>
                </a:solidFill>
              </a:rPr>
              <a:t> </a:t>
            </a:r>
            <a:r>
              <a:rPr lang="en-US" b="1" dirty="0" err="1">
                <a:solidFill>
                  <a:srgbClr val="7030A0"/>
                </a:solidFill>
              </a:rPr>
              <a:t>Kerja</a:t>
            </a:r>
            <a:endParaRPr lang="en-US" b="1" dirty="0">
              <a:solidFill>
                <a:srgbClr val="7030A0"/>
              </a:solidFill>
            </a:endParaRPr>
          </a:p>
        </p:txBody>
      </p:sp>
      <p:sp>
        <p:nvSpPr>
          <p:cNvPr id="22" name="Rectangle 21"/>
          <p:cNvSpPr/>
          <p:nvPr/>
        </p:nvSpPr>
        <p:spPr>
          <a:xfrm>
            <a:off x="4756351" y="4942909"/>
            <a:ext cx="2647713" cy="646331"/>
          </a:xfrm>
          <a:prstGeom prst="rect">
            <a:avLst/>
          </a:prstGeom>
          <a:solidFill>
            <a:schemeClr val="bg1"/>
          </a:solidFill>
        </p:spPr>
        <p:txBody>
          <a:bodyPr wrap="none">
            <a:spAutoFit/>
          </a:bodyPr>
          <a:lstStyle/>
          <a:p>
            <a:r>
              <a:rPr lang="en-US" b="1" dirty="0" err="1"/>
              <a:t>Penduduk</a:t>
            </a:r>
            <a:r>
              <a:rPr lang="en-US" b="1" dirty="0"/>
              <a:t> </a:t>
            </a:r>
            <a:r>
              <a:rPr lang="en-US" b="1" dirty="0" err="1"/>
              <a:t>Bekerja</a:t>
            </a:r>
            <a:r>
              <a:rPr lang="en-US" b="1" dirty="0"/>
              <a:t> </a:t>
            </a:r>
            <a:endParaRPr lang="en-US" b="1" dirty="0" smtClean="0"/>
          </a:p>
          <a:p>
            <a:r>
              <a:rPr lang="en-US" b="1" dirty="0" err="1" smtClean="0"/>
              <a:t>Menurut</a:t>
            </a:r>
            <a:r>
              <a:rPr lang="en-US" b="1" dirty="0" smtClean="0"/>
              <a:t> </a:t>
            </a:r>
            <a:r>
              <a:rPr lang="en-US" b="1" dirty="0" err="1"/>
              <a:t>Lapangan</a:t>
            </a:r>
            <a:r>
              <a:rPr lang="en-US" b="1" dirty="0"/>
              <a:t> Usaha</a:t>
            </a:r>
          </a:p>
        </p:txBody>
      </p:sp>
      <p:sp>
        <p:nvSpPr>
          <p:cNvPr id="25" name="TextBox 34"/>
          <p:cNvSpPr txBox="1"/>
          <p:nvPr/>
        </p:nvSpPr>
        <p:spPr>
          <a:xfrm>
            <a:off x="54716" y="44624"/>
            <a:ext cx="6245476" cy="523220"/>
          </a:xfrm>
          <a:prstGeom prst="rect">
            <a:avLst/>
          </a:prstGeom>
          <a:noFill/>
          <a:effectLst>
            <a:glow rad="228600">
              <a:schemeClr val="accent5">
                <a:satMod val="175000"/>
                <a:alpha val="40000"/>
              </a:schemeClr>
            </a:glo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D" sz="2800" b="1" dirty="0" smtClean="0"/>
              <a:t>GAMBARAN UMUM KAB. NGANJUK  </a:t>
            </a:r>
            <a:r>
              <a:rPr lang="en-ID" b="1" dirty="0" smtClean="0"/>
              <a:t>(2)</a:t>
            </a:r>
            <a:r>
              <a:rPr lang="en-ID" sz="1400" b="1" dirty="0" smtClean="0"/>
              <a:t> </a:t>
            </a:r>
            <a:endParaRPr lang="en-ID" sz="2800" b="1" dirty="0"/>
          </a:p>
        </p:txBody>
      </p:sp>
    </p:spTree>
    <p:extLst>
      <p:ext uri="{BB962C8B-B14F-4D97-AF65-F5344CB8AC3E}">
        <p14:creationId xmlns:p14="http://schemas.microsoft.com/office/powerpoint/2010/main" val="464708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4"/>
          <p:cNvSpPr txBox="1"/>
          <p:nvPr/>
        </p:nvSpPr>
        <p:spPr>
          <a:xfrm>
            <a:off x="831398" y="188640"/>
            <a:ext cx="7557026" cy="523220"/>
          </a:xfrm>
          <a:prstGeom prst="rect">
            <a:avLst/>
          </a:prstGeom>
          <a:noFill/>
          <a:effectLst>
            <a:glow rad="228600">
              <a:schemeClr val="accent5">
                <a:satMod val="175000"/>
                <a:alpha val="40000"/>
              </a:schemeClr>
            </a:glo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D" sz="2800" b="1" dirty="0" smtClean="0"/>
              <a:t>GAMBARAN UMUM KAB. NGANJUK </a:t>
            </a:r>
            <a:r>
              <a:rPr lang="en-ID" sz="1600" b="1" i="1" dirty="0" smtClean="0"/>
              <a:t>(3)</a:t>
            </a:r>
            <a:r>
              <a:rPr lang="en-ID" sz="2800" b="1" dirty="0" smtClean="0"/>
              <a:t> </a:t>
            </a:r>
            <a:endParaRPr lang="en-ID" sz="2800" b="1" dirty="0"/>
          </a:p>
        </p:txBody>
      </p:sp>
      <p:sp>
        <p:nvSpPr>
          <p:cNvPr id="4" name="Rectangle 3"/>
          <p:cNvSpPr/>
          <p:nvPr/>
        </p:nvSpPr>
        <p:spPr>
          <a:xfrm>
            <a:off x="2195736" y="775244"/>
            <a:ext cx="6766792" cy="286978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n-US" dirty="0" smtClean="0"/>
              <a:t>PDRB 2024 ATAS HARGA BERLAKU = </a:t>
            </a:r>
            <a:r>
              <a:rPr lang="id-ID" dirty="0" smtClean="0"/>
              <a:t>769,38</a:t>
            </a:r>
            <a:r>
              <a:rPr lang="en-US" dirty="0"/>
              <a:t> (MILIAR) </a:t>
            </a:r>
            <a:endParaRPr lang="en-US" dirty="0" smtClean="0"/>
          </a:p>
          <a:p>
            <a:pPr marL="285750" indent="-285750">
              <a:buFont typeface="Wingdings" panose="05000000000000000000" pitchFamily="2" charset="2"/>
              <a:buChar char="Ø"/>
            </a:pPr>
            <a:r>
              <a:rPr lang="en-US" dirty="0" smtClean="0"/>
              <a:t>PDRB ATAS HARGA KONSTAN = </a:t>
            </a:r>
            <a:r>
              <a:rPr lang="id-ID" dirty="0" smtClean="0"/>
              <a:t>21.614,91</a:t>
            </a:r>
            <a:r>
              <a:rPr lang="en-US" dirty="0" smtClean="0"/>
              <a:t> (MILIAR) </a:t>
            </a:r>
          </a:p>
          <a:p>
            <a:pPr marL="285750" indent="-285750">
              <a:buFont typeface="Wingdings" panose="05000000000000000000" pitchFamily="2" charset="2"/>
              <a:buChar char="Ø"/>
            </a:pPr>
            <a:r>
              <a:rPr lang="en-US" dirty="0" err="1" smtClean="0"/>
              <a:t>Kontribusi</a:t>
            </a:r>
            <a:r>
              <a:rPr lang="en-US" dirty="0" smtClean="0"/>
              <a:t> PDRB </a:t>
            </a:r>
            <a:r>
              <a:rPr lang="en-US" dirty="0" err="1" smtClean="0"/>
              <a:t>terbesar</a:t>
            </a:r>
            <a:r>
              <a:rPr lang="en-US" dirty="0" smtClean="0"/>
              <a:t> </a:t>
            </a:r>
          </a:p>
          <a:p>
            <a:pPr marL="342900" indent="-342900">
              <a:buAutoNum type="arabicPeriod"/>
            </a:pPr>
            <a:r>
              <a:rPr lang="en-US" dirty="0" err="1" smtClean="0"/>
              <a:t>sektor</a:t>
            </a:r>
            <a:r>
              <a:rPr lang="en-US" dirty="0" smtClean="0"/>
              <a:t> </a:t>
            </a:r>
            <a:r>
              <a:rPr lang="id-ID" dirty="0" smtClean="0"/>
              <a:t>pertanian</a:t>
            </a:r>
            <a:r>
              <a:rPr lang="id-ID" dirty="0"/>
              <a:t>, kehutanan dan perikanan sebesar 26,91 %, </a:t>
            </a:r>
            <a:endParaRPr lang="en-US" dirty="0" smtClean="0"/>
          </a:p>
          <a:p>
            <a:pPr marL="342900" indent="-342900">
              <a:buAutoNum type="arabicPeriod"/>
            </a:pPr>
            <a:r>
              <a:rPr lang="id-ID" dirty="0" smtClean="0"/>
              <a:t>sektor </a:t>
            </a:r>
            <a:r>
              <a:rPr lang="id-ID" dirty="0"/>
              <a:t>perdagangan besar dan eceran, reparasi mobil dan motor 20,11 %, </a:t>
            </a:r>
            <a:endParaRPr lang="en-US" dirty="0" smtClean="0"/>
          </a:p>
          <a:p>
            <a:pPr marL="342900" indent="-342900">
              <a:buAutoNum type="arabicPeriod"/>
            </a:pPr>
            <a:r>
              <a:rPr lang="id-ID" dirty="0" smtClean="0"/>
              <a:t>sektor </a:t>
            </a:r>
            <a:r>
              <a:rPr lang="id-ID" dirty="0"/>
              <a:t>industri pengolahan 16,31 %. </a:t>
            </a:r>
            <a:endParaRPr lang="en-US" dirty="0" smtClean="0"/>
          </a:p>
          <a:p>
            <a:pPr marL="285750" indent="-285750">
              <a:buFont typeface="Wingdings" panose="05000000000000000000" pitchFamily="2" charset="2"/>
              <a:buChar char="Ø"/>
            </a:pPr>
            <a:r>
              <a:rPr lang="en-US" dirty="0" err="1" smtClean="0"/>
              <a:t>Kontribusi</a:t>
            </a:r>
            <a:r>
              <a:rPr lang="en-US" dirty="0" smtClean="0"/>
              <a:t> </a:t>
            </a:r>
            <a:r>
              <a:rPr lang="en-US" dirty="0" err="1" smtClean="0"/>
              <a:t>terkecil</a:t>
            </a:r>
            <a:r>
              <a:rPr lang="en-US" dirty="0" smtClean="0"/>
              <a:t> </a:t>
            </a:r>
            <a:r>
              <a:rPr lang="id-ID" dirty="0" smtClean="0"/>
              <a:t>sektor </a:t>
            </a:r>
            <a:r>
              <a:rPr lang="id-ID" dirty="0"/>
              <a:t>listrik dan gas sebanyak 0,05%. </a:t>
            </a:r>
            <a:endParaRPr lang="en-US" dirty="0"/>
          </a:p>
        </p:txBody>
      </p:sp>
      <p:pic>
        <p:nvPicPr>
          <p:cNvPr id="204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7748" y="3743217"/>
            <a:ext cx="5559911" cy="242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960440" y="3563724"/>
            <a:ext cx="4572000" cy="369332"/>
          </a:xfrm>
          <a:prstGeom prst="rect">
            <a:avLst/>
          </a:prstGeom>
        </p:spPr>
        <p:txBody>
          <a:bodyPr>
            <a:spAutoFit/>
          </a:bodyPr>
          <a:lstStyle/>
          <a:p>
            <a:r>
              <a:rPr lang="id-ID" b="1" dirty="0"/>
              <a:t>Laju Pertumbuhan </a:t>
            </a:r>
            <a:r>
              <a:rPr lang="id-ID" b="1" dirty="0" smtClean="0"/>
              <a:t>PDRB</a:t>
            </a:r>
            <a:endParaRPr lang="en-US" b="1" dirty="0">
              <a:effectLst/>
            </a:endParaRPr>
          </a:p>
        </p:txBody>
      </p:sp>
      <p:sp>
        <p:nvSpPr>
          <p:cNvPr id="2" name="Rectangle 1"/>
          <p:cNvSpPr/>
          <p:nvPr/>
        </p:nvSpPr>
        <p:spPr>
          <a:xfrm>
            <a:off x="2289253" y="6165304"/>
            <a:ext cx="6792617" cy="646331"/>
          </a:xfrm>
          <a:prstGeom prst="rect">
            <a:avLst/>
          </a:prstGeom>
          <a:solidFill>
            <a:srgbClr val="FF0000"/>
          </a:solidFill>
          <a:ln>
            <a:solidFill>
              <a:schemeClr val="tx1"/>
            </a:solidFill>
          </a:ln>
        </p:spPr>
        <p:txBody>
          <a:bodyPr wrap="square">
            <a:spAutoFit/>
          </a:bodyPr>
          <a:lstStyle/>
          <a:p>
            <a:pPr marL="285750" indent="-285750">
              <a:buFont typeface="Wingdings" panose="05000000000000000000" pitchFamily="2" charset="2"/>
              <a:buChar char="Ø"/>
            </a:pPr>
            <a:r>
              <a:rPr lang="en-US" dirty="0" err="1" smtClean="0">
                <a:solidFill>
                  <a:schemeClr val="bg1"/>
                </a:solidFill>
              </a:rPr>
              <a:t>Jumlah</a:t>
            </a:r>
            <a:r>
              <a:rPr lang="en-US" dirty="0" smtClean="0">
                <a:solidFill>
                  <a:schemeClr val="bg1"/>
                </a:solidFill>
              </a:rPr>
              <a:t> </a:t>
            </a:r>
            <a:r>
              <a:rPr lang="en-US" dirty="0" err="1" smtClean="0">
                <a:solidFill>
                  <a:schemeClr val="bg1"/>
                </a:solidFill>
              </a:rPr>
              <a:t>penduduk</a:t>
            </a:r>
            <a:r>
              <a:rPr lang="en-US" dirty="0" smtClean="0">
                <a:solidFill>
                  <a:schemeClr val="bg1"/>
                </a:solidFill>
              </a:rPr>
              <a:t> MISKIN 2024 </a:t>
            </a:r>
            <a:r>
              <a:rPr lang="id-ID" dirty="0">
                <a:solidFill>
                  <a:schemeClr val="bg1"/>
                </a:solidFill>
              </a:rPr>
              <a:t>108.37 ribu atau 10,17% </a:t>
            </a:r>
            <a:endParaRPr lang="en-US" dirty="0" smtClean="0">
              <a:solidFill>
                <a:schemeClr val="bg1"/>
              </a:solidFill>
            </a:endParaRPr>
          </a:p>
          <a:p>
            <a:pPr marL="285750" indent="-285750">
              <a:buFont typeface="Wingdings" panose="05000000000000000000" pitchFamily="2" charset="2"/>
              <a:buChar char="Ø"/>
            </a:pPr>
            <a:r>
              <a:rPr lang="en-US" dirty="0" err="1" smtClean="0">
                <a:solidFill>
                  <a:schemeClr val="bg1"/>
                </a:solidFill>
              </a:rPr>
              <a:t>Gini</a:t>
            </a:r>
            <a:r>
              <a:rPr lang="en-US" dirty="0" smtClean="0">
                <a:solidFill>
                  <a:schemeClr val="bg1"/>
                </a:solidFill>
              </a:rPr>
              <a:t> </a:t>
            </a:r>
            <a:r>
              <a:rPr lang="en-US" dirty="0" err="1" smtClean="0">
                <a:solidFill>
                  <a:schemeClr val="bg1"/>
                </a:solidFill>
              </a:rPr>
              <a:t>Rasio</a:t>
            </a:r>
            <a:r>
              <a:rPr lang="en-US" dirty="0" smtClean="0">
                <a:solidFill>
                  <a:schemeClr val="bg1"/>
                </a:solidFill>
              </a:rPr>
              <a:t> </a:t>
            </a:r>
            <a:r>
              <a:rPr lang="id-ID" dirty="0" smtClean="0">
                <a:solidFill>
                  <a:schemeClr val="bg1"/>
                </a:solidFill>
              </a:rPr>
              <a:t>0,28 </a:t>
            </a:r>
            <a:endParaRPr lang="en-US" dirty="0">
              <a:solidFill>
                <a:schemeClr val="bg1"/>
              </a:solidFill>
            </a:endParaRPr>
          </a:p>
        </p:txBody>
      </p:sp>
      <p:sp>
        <p:nvSpPr>
          <p:cNvPr id="3" name="Right Arrow 2"/>
          <p:cNvSpPr/>
          <p:nvPr/>
        </p:nvSpPr>
        <p:spPr>
          <a:xfrm>
            <a:off x="90044" y="2364277"/>
            <a:ext cx="2537740" cy="3945043"/>
          </a:xfrm>
          <a:prstGeom prst="rightArrow">
            <a:avLst>
              <a:gd name="adj1" fmla="val 75023"/>
              <a:gd name="adj2"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Kesejahteraan</a:t>
            </a:r>
            <a:r>
              <a:rPr lang="en-US" dirty="0" smtClean="0"/>
              <a:t> </a:t>
            </a:r>
            <a:r>
              <a:rPr lang="en-US" dirty="0" err="1" smtClean="0"/>
              <a:t>Masyarakat</a:t>
            </a:r>
            <a:endParaRPr lang="en-US" dirty="0"/>
          </a:p>
        </p:txBody>
      </p:sp>
    </p:spTree>
    <p:extLst>
      <p:ext uri="{BB962C8B-B14F-4D97-AF65-F5344CB8AC3E}">
        <p14:creationId xmlns:p14="http://schemas.microsoft.com/office/powerpoint/2010/main" val="2859664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4"/>
          <p:cNvSpPr txBox="1"/>
          <p:nvPr/>
        </p:nvSpPr>
        <p:spPr>
          <a:xfrm>
            <a:off x="831398" y="188640"/>
            <a:ext cx="7557026" cy="523220"/>
          </a:xfrm>
          <a:prstGeom prst="rect">
            <a:avLst/>
          </a:prstGeom>
          <a:noFill/>
          <a:effectLst>
            <a:glow rad="228600">
              <a:schemeClr val="accent5">
                <a:satMod val="175000"/>
                <a:alpha val="40000"/>
              </a:schemeClr>
            </a:glo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D" sz="2800" b="1" dirty="0" smtClean="0"/>
              <a:t>GAMBARAN UMUM KAB. NGANJUK </a:t>
            </a:r>
            <a:r>
              <a:rPr lang="en-ID" sz="1600" b="1" i="1" dirty="0" smtClean="0"/>
              <a:t>(4)</a:t>
            </a:r>
            <a:r>
              <a:rPr lang="en-ID" sz="2800" b="1" dirty="0" smtClean="0"/>
              <a:t> </a:t>
            </a:r>
            <a:endParaRPr lang="en-ID" sz="2800" b="1" dirty="0"/>
          </a:p>
        </p:txBody>
      </p:sp>
      <p:sp>
        <p:nvSpPr>
          <p:cNvPr id="3" name="Right Arrow 2"/>
          <p:cNvSpPr/>
          <p:nvPr/>
        </p:nvSpPr>
        <p:spPr>
          <a:xfrm>
            <a:off x="251520" y="1086153"/>
            <a:ext cx="2097305" cy="1382714"/>
          </a:xfrm>
          <a:prstGeom prst="rightArrow">
            <a:avLst>
              <a:gd name="adj1" fmla="val 75023"/>
              <a:gd name="adj2"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Analisis</a:t>
            </a:r>
            <a:r>
              <a:rPr lang="en-US" sz="1400" dirty="0" smtClean="0"/>
              <a:t>  </a:t>
            </a:r>
            <a:r>
              <a:rPr lang="en-US" sz="2000" b="1" dirty="0" smtClean="0"/>
              <a:t>(PUD)</a:t>
            </a:r>
            <a:endParaRPr lang="en-US" sz="1400" b="1" dirty="0"/>
          </a:p>
        </p:txBody>
      </p:sp>
      <p:sp>
        <p:nvSpPr>
          <p:cNvPr id="7" name="Rectangle 6"/>
          <p:cNvSpPr/>
          <p:nvPr/>
        </p:nvSpPr>
        <p:spPr>
          <a:xfrm>
            <a:off x="2342631" y="608489"/>
            <a:ext cx="6693865" cy="3108543"/>
          </a:xfrm>
          <a:prstGeom prst="rect">
            <a:avLst/>
          </a:prstGeom>
          <a:solidFill>
            <a:srgbClr val="FF0000"/>
          </a:solidFill>
        </p:spPr>
        <p:txBody>
          <a:bodyPr>
            <a:spAutoFit/>
          </a:bodyPr>
          <a:lstStyle/>
          <a:p>
            <a:pPr marL="285750" indent="-285750">
              <a:buFont typeface="Wingdings" panose="05000000000000000000" pitchFamily="2" charset="2"/>
              <a:buChar char="Ø"/>
            </a:pPr>
            <a:r>
              <a:rPr lang="en-US" sz="1400" b="1" dirty="0" err="1" smtClean="0">
                <a:solidFill>
                  <a:schemeClr val="bg1"/>
                </a:solidFill>
              </a:rPr>
              <a:t>Dasar</a:t>
            </a:r>
            <a:r>
              <a:rPr lang="en-US" sz="1400" b="1" dirty="0" smtClean="0">
                <a:solidFill>
                  <a:schemeClr val="bg1"/>
                </a:solidFill>
              </a:rPr>
              <a:t> </a:t>
            </a:r>
            <a:r>
              <a:rPr lang="en-US" sz="1400" b="1" dirty="0" err="1" smtClean="0">
                <a:solidFill>
                  <a:schemeClr val="bg1"/>
                </a:solidFill>
              </a:rPr>
              <a:t>penetapan</a:t>
            </a:r>
            <a:r>
              <a:rPr lang="en-US" sz="1400" b="1" dirty="0" smtClean="0">
                <a:solidFill>
                  <a:schemeClr val="bg1"/>
                </a:solidFill>
              </a:rPr>
              <a:t> </a:t>
            </a:r>
            <a:r>
              <a:rPr lang="en-US" sz="1400" b="1" dirty="0" err="1" smtClean="0">
                <a:solidFill>
                  <a:schemeClr val="bg1"/>
                </a:solidFill>
              </a:rPr>
              <a:t>Sektor</a:t>
            </a:r>
            <a:r>
              <a:rPr lang="en-US" sz="1400" b="1" dirty="0" smtClean="0">
                <a:solidFill>
                  <a:schemeClr val="bg1"/>
                </a:solidFill>
              </a:rPr>
              <a:t> </a:t>
            </a:r>
            <a:r>
              <a:rPr lang="id-ID" sz="1400" b="1" dirty="0" smtClean="0">
                <a:solidFill>
                  <a:schemeClr val="bg1"/>
                </a:solidFill>
              </a:rPr>
              <a:t>PDRB berdasarkan </a:t>
            </a:r>
            <a:r>
              <a:rPr lang="id-ID" sz="1400" b="1" dirty="0">
                <a:solidFill>
                  <a:schemeClr val="bg1"/>
                </a:solidFill>
              </a:rPr>
              <a:t>harga konstan tahun </a:t>
            </a:r>
            <a:r>
              <a:rPr lang="id-ID" sz="1400" b="1" dirty="0" smtClean="0">
                <a:solidFill>
                  <a:schemeClr val="bg1"/>
                </a:solidFill>
              </a:rPr>
              <a:t>2021-2024</a:t>
            </a:r>
            <a:endParaRPr lang="en-US" sz="1400" b="1" dirty="0" smtClean="0">
              <a:solidFill>
                <a:schemeClr val="bg1"/>
              </a:solidFill>
            </a:endParaRPr>
          </a:p>
          <a:p>
            <a:pPr marL="285750" indent="-285750">
              <a:buFont typeface="Wingdings" panose="05000000000000000000" pitchFamily="2" charset="2"/>
              <a:buChar char="Ø"/>
            </a:pPr>
            <a:r>
              <a:rPr lang="en-US" sz="1400" b="1" dirty="0" err="1" smtClean="0">
                <a:solidFill>
                  <a:schemeClr val="bg1"/>
                </a:solidFill>
              </a:rPr>
              <a:t>Analisis</a:t>
            </a:r>
            <a:r>
              <a:rPr lang="en-US" sz="1400" b="1" dirty="0" smtClean="0">
                <a:solidFill>
                  <a:schemeClr val="bg1"/>
                </a:solidFill>
              </a:rPr>
              <a:t> </a:t>
            </a:r>
            <a:r>
              <a:rPr lang="id-ID" sz="1400" b="1" dirty="0" smtClean="0">
                <a:solidFill>
                  <a:schemeClr val="bg1"/>
                </a:solidFill>
              </a:rPr>
              <a:t>Location </a:t>
            </a:r>
            <a:r>
              <a:rPr lang="id-ID" sz="1400" b="1" dirty="0">
                <a:solidFill>
                  <a:schemeClr val="bg1"/>
                </a:solidFill>
              </a:rPr>
              <a:t>Quotient (LQ</a:t>
            </a:r>
            <a:r>
              <a:rPr lang="id-ID" sz="1400" b="1" dirty="0" smtClean="0">
                <a:solidFill>
                  <a:schemeClr val="bg1"/>
                </a:solidFill>
              </a:rPr>
              <a:t>)</a:t>
            </a:r>
            <a:r>
              <a:rPr lang="en-US" sz="1400" b="1" dirty="0" smtClean="0">
                <a:solidFill>
                  <a:schemeClr val="bg1"/>
                </a:solidFill>
              </a:rPr>
              <a:t>, </a:t>
            </a:r>
            <a:r>
              <a:rPr lang="id-ID" sz="1400" b="1" dirty="0">
                <a:solidFill>
                  <a:schemeClr val="bg1"/>
                </a:solidFill>
              </a:rPr>
              <a:t>Shift-Share (SS</a:t>
            </a:r>
            <a:r>
              <a:rPr lang="id-ID" sz="1400" b="1" dirty="0" smtClean="0">
                <a:solidFill>
                  <a:schemeClr val="bg1"/>
                </a:solidFill>
              </a:rPr>
              <a:t>)</a:t>
            </a:r>
            <a:r>
              <a:rPr lang="en-US" sz="1400" b="1" dirty="0" smtClean="0">
                <a:solidFill>
                  <a:schemeClr val="bg1"/>
                </a:solidFill>
              </a:rPr>
              <a:t>, </a:t>
            </a:r>
            <a:r>
              <a:rPr lang="id-ID" sz="1400" b="1" dirty="0">
                <a:solidFill>
                  <a:schemeClr val="bg1"/>
                </a:solidFill>
              </a:rPr>
              <a:t>Tipologi </a:t>
            </a:r>
            <a:r>
              <a:rPr lang="id-ID" sz="1400" b="1" dirty="0" smtClean="0">
                <a:solidFill>
                  <a:schemeClr val="bg1"/>
                </a:solidFill>
              </a:rPr>
              <a:t>Klassen</a:t>
            </a:r>
            <a:r>
              <a:rPr lang="en-US" sz="1400" b="1" dirty="0" smtClean="0">
                <a:solidFill>
                  <a:schemeClr val="bg1"/>
                </a:solidFill>
              </a:rPr>
              <a:t> (TK), </a:t>
            </a:r>
            <a:r>
              <a:rPr lang="id-ID" sz="1400" b="1" dirty="0" smtClean="0">
                <a:solidFill>
                  <a:schemeClr val="bg1"/>
                </a:solidFill>
              </a:rPr>
              <a:t>Overlay</a:t>
            </a:r>
            <a:endParaRPr lang="en-US" sz="1400" b="1" dirty="0" smtClean="0">
              <a:solidFill>
                <a:schemeClr val="bg1"/>
              </a:solidFill>
            </a:endParaRPr>
          </a:p>
          <a:p>
            <a:pPr marL="285750" indent="-285750">
              <a:buFont typeface="Wingdings" panose="05000000000000000000" pitchFamily="2" charset="2"/>
              <a:buChar char="Ø"/>
            </a:pPr>
            <a:r>
              <a:rPr lang="en-US" sz="1400" b="1" dirty="0" err="1" smtClean="0">
                <a:solidFill>
                  <a:schemeClr val="bg1"/>
                </a:solidFill>
              </a:rPr>
              <a:t>Hasil</a:t>
            </a:r>
            <a:r>
              <a:rPr lang="en-US" sz="1400" b="1" dirty="0" smtClean="0">
                <a:solidFill>
                  <a:schemeClr val="bg1"/>
                </a:solidFill>
              </a:rPr>
              <a:t> </a:t>
            </a:r>
            <a:r>
              <a:rPr lang="en-US" sz="1400" b="1" dirty="0" err="1" smtClean="0">
                <a:solidFill>
                  <a:schemeClr val="bg1"/>
                </a:solidFill>
              </a:rPr>
              <a:t>Analisis</a:t>
            </a:r>
            <a:r>
              <a:rPr lang="en-US" sz="1400" b="1" dirty="0" smtClean="0">
                <a:solidFill>
                  <a:schemeClr val="bg1"/>
                </a:solidFill>
              </a:rPr>
              <a:t> </a:t>
            </a:r>
            <a:r>
              <a:rPr lang="id-ID" sz="1400" b="1" dirty="0" smtClean="0">
                <a:solidFill>
                  <a:schemeClr val="bg1"/>
                </a:solidFill>
              </a:rPr>
              <a:t>Overlay</a:t>
            </a:r>
            <a:r>
              <a:rPr lang="en-US" sz="1400" b="1" dirty="0" smtClean="0">
                <a:solidFill>
                  <a:schemeClr val="bg1"/>
                </a:solidFill>
              </a:rPr>
              <a:t>:</a:t>
            </a:r>
          </a:p>
          <a:p>
            <a:pPr marL="342900" indent="-342900">
              <a:buAutoNum type="arabicPeriod"/>
            </a:pPr>
            <a:r>
              <a:rPr lang="id-ID" sz="1400" b="1" dirty="0" smtClean="0">
                <a:solidFill>
                  <a:schemeClr val="bg1"/>
                </a:solidFill>
              </a:rPr>
              <a:t>tidak </a:t>
            </a:r>
            <a:r>
              <a:rPr lang="id-ID" sz="1400" b="1" dirty="0">
                <a:solidFill>
                  <a:schemeClr val="bg1"/>
                </a:solidFill>
              </a:rPr>
              <a:t>terdapat satupun sektor dominan atau unggul dalam 3 </a:t>
            </a:r>
            <a:r>
              <a:rPr lang="id-ID" sz="1400" b="1" dirty="0" smtClean="0">
                <a:solidFill>
                  <a:schemeClr val="bg1"/>
                </a:solidFill>
              </a:rPr>
              <a:t>analisis</a:t>
            </a:r>
            <a:endParaRPr lang="en-US" sz="1400" b="1" dirty="0" smtClean="0">
              <a:solidFill>
                <a:schemeClr val="bg1"/>
              </a:solidFill>
            </a:endParaRPr>
          </a:p>
          <a:p>
            <a:pPr marL="342900" indent="-342900">
              <a:buAutoNum type="arabicPeriod"/>
            </a:pPr>
            <a:r>
              <a:rPr lang="id-ID" sz="1400" b="1" dirty="0">
                <a:solidFill>
                  <a:schemeClr val="bg1"/>
                </a:solidFill>
              </a:rPr>
              <a:t>Sektor </a:t>
            </a:r>
            <a:r>
              <a:rPr lang="id-ID" sz="1400" b="1" dirty="0" smtClean="0">
                <a:solidFill>
                  <a:schemeClr val="bg1"/>
                </a:solidFill>
              </a:rPr>
              <a:t>unggul pada </a:t>
            </a:r>
            <a:r>
              <a:rPr lang="id-ID" sz="1400" b="1" dirty="0">
                <a:solidFill>
                  <a:schemeClr val="bg1"/>
                </a:solidFill>
              </a:rPr>
              <a:t>2 </a:t>
            </a:r>
            <a:r>
              <a:rPr lang="id-ID" sz="1400" b="1" dirty="0" smtClean="0">
                <a:solidFill>
                  <a:schemeClr val="bg1"/>
                </a:solidFill>
              </a:rPr>
              <a:t>analisis</a:t>
            </a:r>
            <a:r>
              <a:rPr lang="en-US" sz="1400" b="1" dirty="0" smtClean="0">
                <a:solidFill>
                  <a:schemeClr val="bg1"/>
                </a:solidFill>
              </a:rPr>
              <a:t> = 6 </a:t>
            </a:r>
            <a:r>
              <a:rPr lang="en-US" sz="1400" b="1" dirty="0" err="1" smtClean="0">
                <a:solidFill>
                  <a:schemeClr val="bg1"/>
                </a:solidFill>
              </a:rPr>
              <a:t>Sektor</a:t>
            </a:r>
            <a:r>
              <a:rPr lang="en-US" sz="1400" b="1" dirty="0" smtClean="0">
                <a:solidFill>
                  <a:schemeClr val="bg1"/>
                </a:solidFill>
              </a:rPr>
              <a:t> (</a:t>
            </a:r>
          </a:p>
          <a:p>
            <a:pPr marL="541338" lvl="0" indent="-185738">
              <a:buAutoNum type="arabicParenR"/>
            </a:pPr>
            <a:r>
              <a:rPr lang="en-US" sz="1400" b="1" dirty="0" smtClean="0">
                <a:solidFill>
                  <a:schemeClr val="bg1"/>
                </a:solidFill>
              </a:rPr>
              <a:t>S</a:t>
            </a:r>
            <a:r>
              <a:rPr lang="id-ID" sz="1400" b="1" dirty="0" smtClean="0">
                <a:solidFill>
                  <a:schemeClr val="bg1"/>
                </a:solidFill>
              </a:rPr>
              <a:t>ektor Pertanian</a:t>
            </a:r>
            <a:r>
              <a:rPr lang="id-ID" sz="1400" b="1" dirty="0">
                <a:solidFill>
                  <a:schemeClr val="bg1"/>
                </a:solidFill>
              </a:rPr>
              <a:t>, Kehutanan, dan Perikanan</a:t>
            </a:r>
            <a:r>
              <a:rPr lang="en-US" sz="1400" b="1" dirty="0" smtClean="0">
                <a:solidFill>
                  <a:schemeClr val="bg1"/>
                </a:solidFill>
              </a:rPr>
              <a:t>.</a:t>
            </a:r>
          </a:p>
          <a:p>
            <a:pPr marL="541338" lvl="0" indent="-185738">
              <a:buAutoNum type="arabicParenR"/>
            </a:pPr>
            <a:r>
              <a:rPr lang="en-US" sz="1400" b="1" dirty="0" smtClean="0">
                <a:solidFill>
                  <a:schemeClr val="bg1"/>
                </a:solidFill>
              </a:rPr>
              <a:t>S</a:t>
            </a:r>
            <a:r>
              <a:rPr lang="id-ID" sz="1400" b="1" dirty="0">
                <a:solidFill>
                  <a:schemeClr val="bg1"/>
                </a:solidFill>
              </a:rPr>
              <a:t>ektor Konstruksi</a:t>
            </a:r>
            <a:r>
              <a:rPr lang="en-US" sz="1400" b="1" dirty="0" smtClean="0">
                <a:solidFill>
                  <a:schemeClr val="bg1"/>
                </a:solidFill>
              </a:rPr>
              <a:t>;</a:t>
            </a:r>
          </a:p>
          <a:p>
            <a:pPr marL="541338" lvl="0" indent="-185738">
              <a:buAutoNum type="arabicParenR"/>
            </a:pPr>
            <a:r>
              <a:rPr lang="en-US" sz="1400" b="1" dirty="0" smtClean="0">
                <a:solidFill>
                  <a:schemeClr val="bg1"/>
                </a:solidFill>
              </a:rPr>
              <a:t>S</a:t>
            </a:r>
            <a:r>
              <a:rPr lang="id-ID" sz="1400" b="1" dirty="0">
                <a:solidFill>
                  <a:schemeClr val="bg1"/>
                </a:solidFill>
              </a:rPr>
              <a:t>ektor Perdagangan Besar dan Eceran</a:t>
            </a:r>
            <a:r>
              <a:rPr lang="en-US" sz="1400" b="1" dirty="0">
                <a:solidFill>
                  <a:schemeClr val="bg1"/>
                </a:solidFill>
              </a:rPr>
              <a:t>, </a:t>
            </a:r>
            <a:r>
              <a:rPr lang="id-ID" sz="1400" b="1" dirty="0">
                <a:solidFill>
                  <a:schemeClr val="bg1"/>
                </a:solidFill>
              </a:rPr>
              <a:t>Reparasi Mobil dan Sepeda Motor</a:t>
            </a:r>
            <a:r>
              <a:rPr lang="en-US" sz="1400" b="1" dirty="0" smtClean="0">
                <a:solidFill>
                  <a:schemeClr val="bg1"/>
                </a:solidFill>
              </a:rPr>
              <a:t>.</a:t>
            </a:r>
          </a:p>
          <a:p>
            <a:pPr marL="541338" lvl="0" indent="-185738">
              <a:buAutoNum type="arabicParenR"/>
            </a:pPr>
            <a:r>
              <a:rPr lang="en-US" sz="1400" b="1" dirty="0" smtClean="0">
                <a:solidFill>
                  <a:schemeClr val="bg1"/>
                </a:solidFill>
              </a:rPr>
              <a:t>S</a:t>
            </a:r>
            <a:r>
              <a:rPr lang="id-ID" sz="1400" b="1" dirty="0">
                <a:solidFill>
                  <a:schemeClr val="bg1"/>
                </a:solidFill>
              </a:rPr>
              <a:t>ektor Transportasi dan Pergudangan</a:t>
            </a:r>
            <a:r>
              <a:rPr lang="en-US" sz="1400" b="1" dirty="0" smtClean="0">
                <a:solidFill>
                  <a:schemeClr val="bg1"/>
                </a:solidFill>
              </a:rPr>
              <a:t>.</a:t>
            </a:r>
          </a:p>
          <a:p>
            <a:pPr marL="541338" lvl="0" indent="-185738">
              <a:buAutoNum type="arabicParenR"/>
            </a:pPr>
            <a:r>
              <a:rPr lang="en-US" sz="1400" b="1" dirty="0" smtClean="0">
                <a:solidFill>
                  <a:schemeClr val="bg1"/>
                </a:solidFill>
              </a:rPr>
              <a:t>S</a:t>
            </a:r>
            <a:r>
              <a:rPr lang="id-ID" sz="1400" b="1" dirty="0">
                <a:solidFill>
                  <a:schemeClr val="bg1"/>
                </a:solidFill>
              </a:rPr>
              <a:t>ektor Jasa Pendidikan</a:t>
            </a:r>
            <a:r>
              <a:rPr lang="en-US" sz="1400" b="1" dirty="0" smtClean="0">
                <a:solidFill>
                  <a:schemeClr val="bg1"/>
                </a:solidFill>
              </a:rPr>
              <a:t>.</a:t>
            </a:r>
          </a:p>
          <a:p>
            <a:pPr marL="541338" lvl="0" indent="-185738">
              <a:buAutoNum type="arabicParenR"/>
            </a:pPr>
            <a:r>
              <a:rPr lang="en-US" sz="1400" b="1" dirty="0" smtClean="0">
                <a:solidFill>
                  <a:schemeClr val="bg1"/>
                </a:solidFill>
              </a:rPr>
              <a:t>S</a:t>
            </a:r>
            <a:r>
              <a:rPr lang="id-ID" sz="1400" b="1" dirty="0">
                <a:solidFill>
                  <a:schemeClr val="bg1"/>
                </a:solidFill>
              </a:rPr>
              <a:t>ektor Jasa Kesehatan dan Kegiatan Sosial</a:t>
            </a:r>
            <a:r>
              <a:rPr lang="id-ID" sz="1400" b="1" dirty="0" smtClean="0">
                <a:solidFill>
                  <a:schemeClr val="bg1"/>
                </a:solidFill>
              </a:rPr>
              <a:t>.</a:t>
            </a:r>
            <a:endParaRPr lang="en-US" sz="1400" b="1" dirty="0" smtClean="0">
              <a:solidFill>
                <a:schemeClr val="bg1"/>
              </a:solidFill>
            </a:endParaRPr>
          </a:p>
          <a:p>
            <a:pPr marL="266700" lvl="0" indent="-266700">
              <a:buFont typeface="Wingdings" panose="05000000000000000000" pitchFamily="2" charset="2"/>
              <a:buChar char="Ø"/>
            </a:pPr>
            <a:r>
              <a:rPr lang="en-US" sz="1400" b="1" dirty="0" smtClean="0">
                <a:solidFill>
                  <a:schemeClr val="bg1"/>
                </a:solidFill>
              </a:rPr>
              <a:t>Dg </a:t>
            </a:r>
            <a:r>
              <a:rPr lang="en-US" sz="1400" b="1" dirty="0" err="1" smtClean="0">
                <a:solidFill>
                  <a:schemeClr val="bg1"/>
                </a:solidFill>
              </a:rPr>
              <a:t>pertimbangan</a:t>
            </a:r>
            <a:r>
              <a:rPr lang="en-US" sz="1400" b="1" dirty="0" smtClean="0">
                <a:solidFill>
                  <a:schemeClr val="bg1"/>
                </a:solidFill>
              </a:rPr>
              <a:t> </a:t>
            </a:r>
            <a:r>
              <a:rPr lang="en-US" sz="1400" b="1" dirty="0" err="1" smtClean="0">
                <a:solidFill>
                  <a:schemeClr val="bg1"/>
                </a:solidFill>
              </a:rPr>
              <a:t>bidang</a:t>
            </a:r>
            <a:r>
              <a:rPr lang="en-US" sz="1400" b="1" dirty="0" smtClean="0">
                <a:solidFill>
                  <a:schemeClr val="bg1"/>
                </a:solidFill>
              </a:rPr>
              <a:t> </a:t>
            </a:r>
            <a:r>
              <a:rPr lang="en-US" sz="1400" b="1" dirty="0" err="1" smtClean="0">
                <a:solidFill>
                  <a:schemeClr val="bg1"/>
                </a:solidFill>
              </a:rPr>
              <a:t>usaha</a:t>
            </a:r>
            <a:r>
              <a:rPr lang="en-US" sz="1400" b="1" dirty="0" smtClean="0">
                <a:solidFill>
                  <a:schemeClr val="bg1"/>
                </a:solidFill>
              </a:rPr>
              <a:t> </a:t>
            </a:r>
            <a:r>
              <a:rPr lang="en-US" sz="1400" b="1" dirty="0" err="1" smtClean="0">
                <a:solidFill>
                  <a:schemeClr val="bg1"/>
                </a:solidFill>
              </a:rPr>
              <a:t>dan</a:t>
            </a:r>
            <a:r>
              <a:rPr lang="en-US" sz="1400" b="1" dirty="0" smtClean="0">
                <a:solidFill>
                  <a:schemeClr val="bg1"/>
                </a:solidFill>
              </a:rPr>
              <a:t> </a:t>
            </a:r>
            <a:r>
              <a:rPr lang="en-US" sz="1400" b="1" dirty="0" err="1" smtClean="0">
                <a:solidFill>
                  <a:schemeClr val="bg1"/>
                </a:solidFill>
              </a:rPr>
              <a:t>penggunaan</a:t>
            </a:r>
            <a:r>
              <a:rPr lang="en-US" sz="1400" b="1" dirty="0" smtClean="0">
                <a:solidFill>
                  <a:schemeClr val="bg1"/>
                </a:solidFill>
              </a:rPr>
              <a:t> </a:t>
            </a:r>
            <a:r>
              <a:rPr lang="en-US" sz="1400" b="1" dirty="0" err="1" smtClean="0">
                <a:solidFill>
                  <a:schemeClr val="bg1"/>
                </a:solidFill>
              </a:rPr>
              <a:t>lahan</a:t>
            </a:r>
            <a:r>
              <a:rPr lang="en-US" sz="1400" b="1" dirty="0" smtClean="0">
                <a:solidFill>
                  <a:schemeClr val="bg1"/>
                </a:solidFill>
              </a:rPr>
              <a:t>, </a:t>
            </a:r>
            <a:r>
              <a:rPr lang="en-US" sz="1400" b="1" dirty="0" err="1" smtClean="0">
                <a:solidFill>
                  <a:schemeClr val="bg1"/>
                </a:solidFill>
              </a:rPr>
              <a:t>pengembangan</a:t>
            </a:r>
            <a:r>
              <a:rPr lang="en-US" sz="1400" b="1" dirty="0" smtClean="0">
                <a:solidFill>
                  <a:schemeClr val="bg1"/>
                </a:solidFill>
              </a:rPr>
              <a:t> PUD </a:t>
            </a:r>
            <a:r>
              <a:rPr lang="en-US" sz="1400" b="1" dirty="0" err="1" smtClean="0">
                <a:solidFill>
                  <a:schemeClr val="bg1"/>
                </a:solidFill>
              </a:rPr>
              <a:t>difokuskan</a:t>
            </a:r>
            <a:r>
              <a:rPr lang="en-US" sz="1400" b="1" dirty="0" smtClean="0">
                <a:solidFill>
                  <a:schemeClr val="bg1"/>
                </a:solidFill>
              </a:rPr>
              <a:t> di </a:t>
            </a:r>
            <a:r>
              <a:rPr lang="en-US" sz="1400" b="1" dirty="0" err="1" smtClean="0">
                <a:solidFill>
                  <a:schemeClr val="bg1"/>
                </a:solidFill>
              </a:rPr>
              <a:t>Sektor</a:t>
            </a:r>
            <a:r>
              <a:rPr lang="en-US" sz="1400" b="1" dirty="0" smtClean="0">
                <a:solidFill>
                  <a:schemeClr val="bg1"/>
                </a:solidFill>
              </a:rPr>
              <a:t> </a:t>
            </a:r>
            <a:r>
              <a:rPr lang="en-US" sz="1400" b="1" dirty="0" err="1" smtClean="0">
                <a:solidFill>
                  <a:schemeClr val="bg1"/>
                </a:solidFill>
              </a:rPr>
              <a:t>Pertanian</a:t>
            </a:r>
            <a:endParaRPr lang="en-US" sz="1400" b="1" dirty="0" smtClean="0">
              <a:solidFill>
                <a:schemeClr val="bg1"/>
              </a:solidFill>
            </a:endParaRPr>
          </a:p>
          <a:p>
            <a:pPr marL="266700" lvl="0" indent="-266700">
              <a:buFont typeface="Wingdings" panose="05000000000000000000" pitchFamily="2" charset="2"/>
              <a:buChar char="Ø"/>
            </a:pPr>
            <a:r>
              <a:rPr lang="en-US" sz="1400" b="1" dirty="0" smtClean="0">
                <a:solidFill>
                  <a:schemeClr val="bg1"/>
                </a:solidFill>
              </a:rPr>
              <a:t>Basis PUD </a:t>
            </a:r>
            <a:r>
              <a:rPr lang="en-US" sz="1400" b="1" dirty="0" err="1" smtClean="0">
                <a:solidFill>
                  <a:schemeClr val="bg1"/>
                </a:solidFill>
              </a:rPr>
              <a:t>komoditas</a:t>
            </a:r>
            <a:r>
              <a:rPr lang="en-US" sz="1400" b="1" dirty="0" smtClean="0">
                <a:solidFill>
                  <a:schemeClr val="bg1"/>
                </a:solidFill>
              </a:rPr>
              <a:t> BAWANG MERAH</a:t>
            </a:r>
          </a:p>
        </p:txBody>
      </p:sp>
      <p:sp>
        <p:nvSpPr>
          <p:cNvPr id="8" name="Rectangle 7"/>
          <p:cNvSpPr/>
          <p:nvPr/>
        </p:nvSpPr>
        <p:spPr>
          <a:xfrm>
            <a:off x="323528" y="3347700"/>
            <a:ext cx="1763753" cy="369332"/>
          </a:xfrm>
          <a:prstGeom prst="rect">
            <a:avLst/>
          </a:prstGeom>
        </p:spPr>
        <p:txBody>
          <a:bodyPr wrap="none">
            <a:spAutoFit/>
          </a:bodyPr>
          <a:lstStyle/>
          <a:p>
            <a:r>
              <a:rPr lang="en-US" b="1" dirty="0" err="1"/>
              <a:t>Analisis</a:t>
            </a:r>
            <a:r>
              <a:rPr lang="en-US" b="1" dirty="0"/>
              <a:t> </a:t>
            </a:r>
            <a:r>
              <a:rPr lang="id-ID" b="1" dirty="0"/>
              <a:t>Overlay</a:t>
            </a:r>
            <a:r>
              <a:rPr lang="en-US" b="1" dirty="0"/>
              <a:t>:</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2846499227"/>
              </p:ext>
            </p:extLst>
          </p:nvPr>
        </p:nvGraphicFramePr>
        <p:xfrm>
          <a:off x="3397696" y="5157192"/>
          <a:ext cx="5638800" cy="1542288"/>
        </p:xfrm>
        <a:graphic>
          <a:graphicData uri="http://schemas.openxmlformats.org/drawingml/2006/table">
            <a:tbl>
              <a:tblPr firstRow="1" firstCol="1" bandRow="1">
                <a:tableStyleId>{5C22544A-7EE6-4342-B048-85BDC9FD1C3A}</a:tableStyleId>
              </a:tblPr>
              <a:tblGrid>
                <a:gridCol w="1322070"/>
                <a:gridCol w="1028065"/>
                <a:gridCol w="1038225"/>
                <a:gridCol w="989965"/>
                <a:gridCol w="1260475"/>
              </a:tblGrid>
              <a:tr h="647065">
                <a:tc>
                  <a:txBody>
                    <a:bodyPr/>
                    <a:lstStyle/>
                    <a:p>
                      <a:pPr algn="ctr">
                        <a:lnSpc>
                          <a:spcPct val="115000"/>
                        </a:lnSpc>
                        <a:spcAft>
                          <a:spcPts val="0"/>
                        </a:spcAft>
                      </a:pPr>
                      <a:r>
                        <a:rPr lang="id-ID" sz="1100" dirty="0">
                          <a:effectLst/>
                        </a:rPr>
                        <a:t>Komoditas</a:t>
                      </a:r>
                      <a:endParaRPr lang="en-US"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d-ID" sz="1100">
                          <a:effectLst/>
                        </a:rPr>
                        <a:t>Jumlah produksi Kab. Nganjuk</a:t>
                      </a:r>
                      <a:endParaRPr lang="en-US" sz="1100">
                        <a:effectLst/>
                      </a:endParaRPr>
                    </a:p>
                    <a:p>
                      <a:pPr algn="ctr">
                        <a:lnSpc>
                          <a:spcPct val="115000"/>
                        </a:lnSpc>
                        <a:spcAft>
                          <a:spcPts val="0"/>
                        </a:spcAft>
                      </a:pPr>
                      <a:r>
                        <a:rPr lang="id-ID" sz="1100">
                          <a:effectLst/>
                        </a:rPr>
                        <a:t> </a:t>
                      </a:r>
                      <a:endParaRPr lang="en-US"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d-ID" sz="1100" dirty="0">
                          <a:effectLst/>
                        </a:rPr>
                        <a:t>Jumlah produksi Prov. Jatim</a:t>
                      </a:r>
                      <a:endParaRPr lang="en-US"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d-ID" sz="1100">
                          <a:effectLst/>
                        </a:rPr>
                        <a:t>Rata-rata produksi Prov. Jatim</a:t>
                      </a:r>
                      <a:endParaRPr lang="en-US"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d-ID" sz="1100">
                          <a:effectLst/>
                        </a:rPr>
                        <a:t>Selisih</a:t>
                      </a:r>
                      <a:endParaRPr lang="en-US" sz="1100">
                        <a:effectLst/>
                        <a:latin typeface="Calibri"/>
                        <a:ea typeface="Calibri"/>
                        <a:cs typeface="Times New Roman"/>
                      </a:endParaRPr>
                    </a:p>
                  </a:txBody>
                  <a:tcPr marL="68580" marR="68580" marT="0" marB="0" anchor="ctr"/>
                </a:tc>
              </a:tr>
              <a:tr h="187325">
                <a:tc>
                  <a:txBody>
                    <a:bodyPr/>
                    <a:lstStyle/>
                    <a:p>
                      <a:pPr>
                        <a:lnSpc>
                          <a:spcPct val="115000"/>
                        </a:lnSpc>
                        <a:spcAft>
                          <a:spcPts val="1000"/>
                        </a:spcAft>
                      </a:pPr>
                      <a:r>
                        <a:rPr lang="id-ID" sz="1100">
                          <a:effectLst/>
                        </a:rPr>
                        <a:t>Padi</a:t>
                      </a:r>
                      <a:endParaRPr lang="en-US"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d-ID" sz="1100" dirty="0">
                          <a:effectLst/>
                        </a:rPr>
                        <a:t>404.975,09</a:t>
                      </a:r>
                      <a:endParaRPr lang="en-US" sz="11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d-ID" sz="1100">
                          <a:effectLst/>
                        </a:rPr>
                        <a:t>9.270.435,29</a:t>
                      </a:r>
                      <a:endParaRPr lang="en-US"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d-ID" sz="1100">
                          <a:effectLst/>
                        </a:rPr>
                        <a:t>243.959</a:t>
                      </a:r>
                      <a:endParaRPr lang="en-US"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d-ID" sz="1100">
                          <a:effectLst/>
                        </a:rPr>
                        <a:t>161.016,27</a:t>
                      </a:r>
                      <a:endParaRPr lang="en-US" sz="1100">
                        <a:effectLst/>
                        <a:latin typeface="Calibri"/>
                        <a:ea typeface="Calibri"/>
                        <a:cs typeface="Times New Roman"/>
                      </a:endParaRPr>
                    </a:p>
                  </a:txBody>
                  <a:tcPr marL="68580" marR="68580" marT="0" marB="0" anchor="ctr"/>
                </a:tc>
              </a:tr>
              <a:tr h="171450">
                <a:tc>
                  <a:txBody>
                    <a:bodyPr/>
                    <a:lstStyle/>
                    <a:p>
                      <a:pPr>
                        <a:lnSpc>
                          <a:spcPct val="115000"/>
                        </a:lnSpc>
                        <a:spcAft>
                          <a:spcPts val="1000"/>
                        </a:spcAft>
                      </a:pPr>
                      <a:r>
                        <a:rPr lang="id-ID" sz="1100">
                          <a:effectLst/>
                        </a:rPr>
                        <a:t>Bawang  Merah</a:t>
                      </a:r>
                      <a:endParaRPr lang="en-US"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d-ID" sz="1100">
                          <a:effectLst/>
                        </a:rPr>
                        <a:t>2.055.912,00</a:t>
                      </a:r>
                      <a:endParaRPr lang="en-US"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d-ID" sz="1100">
                          <a:effectLst/>
                        </a:rPr>
                        <a:t>4.766.597,52</a:t>
                      </a:r>
                      <a:endParaRPr lang="en-US"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d-ID" sz="1100">
                          <a:effectLst/>
                        </a:rPr>
                        <a:t>125.437</a:t>
                      </a:r>
                      <a:endParaRPr lang="en-US"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d-ID" sz="1100">
                          <a:effectLst/>
                        </a:rPr>
                        <a:t>1.930.475,22</a:t>
                      </a:r>
                      <a:endParaRPr lang="en-US" sz="1100">
                        <a:effectLst/>
                        <a:latin typeface="Calibri"/>
                        <a:ea typeface="Calibri"/>
                        <a:cs typeface="Times New Roman"/>
                      </a:endParaRPr>
                    </a:p>
                  </a:txBody>
                  <a:tcPr marL="68580" marR="68580" marT="0" marB="0" anchor="ctr"/>
                </a:tc>
              </a:tr>
              <a:tr h="183515">
                <a:tc>
                  <a:txBody>
                    <a:bodyPr/>
                    <a:lstStyle/>
                    <a:p>
                      <a:pPr>
                        <a:lnSpc>
                          <a:spcPct val="115000"/>
                        </a:lnSpc>
                        <a:spcAft>
                          <a:spcPts val="1000"/>
                        </a:spcAft>
                      </a:pPr>
                      <a:r>
                        <a:rPr lang="id-ID" sz="1100">
                          <a:effectLst/>
                        </a:rPr>
                        <a:t>Mawar</a:t>
                      </a:r>
                      <a:endParaRPr lang="en-US"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d-ID" sz="1100">
                          <a:effectLst/>
                        </a:rPr>
                        <a:t>31.923.008</a:t>
                      </a:r>
                      <a:endParaRPr lang="en-US"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d-ID" sz="1100">
                          <a:effectLst/>
                        </a:rPr>
                        <a:t>128.129.785</a:t>
                      </a:r>
                      <a:endParaRPr lang="en-US"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d-ID" sz="1100">
                          <a:effectLst/>
                        </a:rPr>
                        <a:t>3.371.836</a:t>
                      </a:r>
                      <a:endParaRPr lang="en-US"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d-ID" sz="1100">
                          <a:effectLst/>
                        </a:rPr>
                        <a:t>28.551.171,55</a:t>
                      </a:r>
                      <a:endParaRPr lang="en-US" sz="1100">
                        <a:effectLst/>
                        <a:latin typeface="Calibri"/>
                        <a:ea typeface="Calibri"/>
                        <a:cs typeface="Times New Roman"/>
                      </a:endParaRPr>
                    </a:p>
                  </a:txBody>
                  <a:tcPr marL="68580" marR="68580" marT="0" marB="0" anchor="ctr"/>
                </a:tc>
              </a:tr>
              <a:tr h="185420">
                <a:tc>
                  <a:txBody>
                    <a:bodyPr/>
                    <a:lstStyle/>
                    <a:p>
                      <a:pPr>
                        <a:lnSpc>
                          <a:spcPct val="115000"/>
                        </a:lnSpc>
                        <a:spcAft>
                          <a:spcPts val="1000"/>
                        </a:spcAft>
                      </a:pPr>
                      <a:r>
                        <a:rPr lang="id-ID" sz="1100">
                          <a:effectLst/>
                        </a:rPr>
                        <a:t>Alpukat</a:t>
                      </a:r>
                      <a:endParaRPr lang="en-US"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d-ID" sz="1100">
                          <a:effectLst/>
                        </a:rPr>
                        <a:t>85.715</a:t>
                      </a:r>
                      <a:endParaRPr lang="en-US"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d-ID" sz="1100">
                          <a:effectLst/>
                        </a:rPr>
                        <a:t>2.400.402</a:t>
                      </a:r>
                      <a:endParaRPr lang="en-US"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d-ID" sz="1100">
                          <a:effectLst/>
                        </a:rPr>
                        <a:t>63.168</a:t>
                      </a:r>
                      <a:endParaRPr lang="en-US"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d-ID" sz="1100" dirty="0">
                          <a:effectLst/>
                        </a:rPr>
                        <a:t>22.546,53</a:t>
                      </a:r>
                      <a:endParaRPr lang="en-US" sz="1100" dirty="0">
                        <a:effectLst/>
                        <a:latin typeface="Calibri"/>
                        <a:ea typeface="Calibri"/>
                        <a:cs typeface="Times New Roman"/>
                      </a:endParaRPr>
                    </a:p>
                  </a:txBody>
                  <a:tcPr marL="68580" marR="68580" marT="0" marB="0" anchor="ctr"/>
                </a:tc>
              </a:tr>
            </a:tbl>
          </a:graphicData>
        </a:graphic>
      </p:graphicFrame>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801016"/>
            <a:ext cx="8964488" cy="2940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1692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05165598"/>
              </p:ext>
            </p:extLst>
          </p:nvPr>
        </p:nvGraphicFramePr>
        <p:xfrm>
          <a:off x="827584" y="2204864"/>
          <a:ext cx="7349812" cy="2857242"/>
        </p:xfrm>
        <a:graphic>
          <a:graphicData uri="http://schemas.openxmlformats.org/drawingml/2006/table">
            <a:tbl>
              <a:tblPr firstRow="1" firstCol="1" bandRow="1">
                <a:tableStyleId>{5C22544A-7EE6-4342-B048-85BDC9FD1C3A}</a:tableStyleId>
              </a:tblPr>
              <a:tblGrid>
                <a:gridCol w="1723233"/>
                <a:gridCol w="1340016"/>
                <a:gridCol w="1353259"/>
                <a:gridCol w="1290356"/>
                <a:gridCol w="1642948"/>
              </a:tblGrid>
              <a:tr h="1428622">
                <a:tc>
                  <a:txBody>
                    <a:bodyPr/>
                    <a:lstStyle/>
                    <a:p>
                      <a:pPr algn="ctr">
                        <a:lnSpc>
                          <a:spcPct val="115000"/>
                        </a:lnSpc>
                        <a:spcAft>
                          <a:spcPts val="0"/>
                        </a:spcAft>
                      </a:pPr>
                      <a:r>
                        <a:rPr lang="id-ID" sz="1600" dirty="0">
                          <a:effectLst/>
                        </a:rPr>
                        <a:t>Komoditas</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d-ID" sz="1600">
                          <a:effectLst/>
                        </a:rPr>
                        <a:t>Jumlah produksi Kab. Nganjuk</a:t>
                      </a:r>
                      <a:endParaRPr lang="en-US" sz="1600">
                        <a:effectLst/>
                      </a:endParaRPr>
                    </a:p>
                    <a:p>
                      <a:pPr algn="ctr">
                        <a:lnSpc>
                          <a:spcPct val="115000"/>
                        </a:lnSpc>
                        <a:spcAft>
                          <a:spcPts val="0"/>
                        </a:spcAft>
                      </a:pPr>
                      <a:r>
                        <a:rPr lang="id-ID" sz="1600">
                          <a:effectLst/>
                        </a:rPr>
                        <a:t> </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d-ID" sz="1600">
                          <a:effectLst/>
                        </a:rPr>
                        <a:t>Jumlah produksi Prov. Jatim</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d-ID" sz="1600">
                          <a:effectLst/>
                        </a:rPr>
                        <a:t>Rata-rata produksi Prov. Jatim</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d-ID" sz="1600">
                          <a:effectLst/>
                        </a:rPr>
                        <a:t>Selisih</a:t>
                      </a:r>
                      <a:endParaRPr lang="en-US" sz="1600">
                        <a:effectLst/>
                        <a:latin typeface="Calibri"/>
                        <a:ea typeface="Calibri"/>
                        <a:cs typeface="Times New Roman"/>
                      </a:endParaRPr>
                    </a:p>
                  </a:txBody>
                  <a:tcPr marL="68580" marR="68580" marT="0" marB="0" anchor="ctr"/>
                </a:tc>
              </a:tr>
              <a:tr h="357155">
                <a:tc>
                  <a:txBody>
                    <a:bodyPr/>
                    <a:lstStyle/>
                    <a:p>
                      <a:pPr>
                        <a:lnSpc>
                          <a:spcPct val="115000"/>
                        </a:lnSpc>
                        <a:spcAft>
                          <a:spcPts val="1000"/>
                        </a:spcAft>
                      </a:pPr>
                      <a:r>
                        <a:rPr lang="id-ID" sz="1600">
                          <a:effectLst/>
                        </a:rPr>
                        <a:t>Padi</a:t>
                      </a:r>
                      <a:endParaRPr lang="en-US" sz="1600">
                        <a:effectLst/>
                        <a:latin typeface="Calibri"/>
                        <a:ea typeface="Calibri"/>
                        <a:cs typeface="Times New Roman"/>
                      </a:endParaRPr>
                    </a:p>
                  </a:txBody>
                  <a:tcPr marL="68580" marR="68580" marT="0" marB="0" anchor="ctr"/>
                </a:tc>
                <a:tc>
                  <a:txBody>
                    <a:bodyPr/>
                    <a:lstStyle/>
                    <a:p>
                      <a:pPr algn="r">
                        <a:lnSpc>
                          <a:spcPct val="115000"/>
                        </a:lnSpc>
                        <a:spcAft>
                          <a:spcPts val="1000"/>
                        </a:spcAft>
                      </a:pPr>
                      <a:r>
                        <a:rPr lang="id-ID" sz="1600" dirty="0">
                          <a:effectLst/>
                        </a:rPr>
                        <a:t>404.975,09</a:t>
                      </a:r>
                      <a:endParaRPr lang="en-US" sz="1600" dirty="0">
                        <a:effectLst/>
                        <a:latin typeface="Calibri"/>
                        <a:ea typeface="Calibri"/>
                        <a:cs typeface="Times New Roman"/>
                      </a:endParaRPr>
                    </a:p>
                  </a:txBody>
                  <a:tcPr marL="68580" marR="68580" marT="0" marB="0" anchor="ctr"/>
                </a:tc>
                <a:tc>
                  <a:txBody>
                    <a:bodyPr/>
                    <a:lstStyle/>
                    <a:p>
                      <a:pPr algn="r">
                        <a:lnSpc>
                          <a:spcPct val="115000"/>
                        </a:lnSpc>
                        <a:spcAft>
                          <a:spcPts val="1000"/>
                        </a:spcAft>
                      </a:pPr>
                      <a:r>
                        <a:rPr lang="id-ID" sz="1600">
                          <a:effectLst/>
                        </a:rPr>
                        <a:t>9.270.435,29</a:t>
                      </a:r>
                      <a:endParaRPr lang="en-US" sz="1600">
                        <a:effectLst/>
                        <a:latin typeface="Calibri"/>
                        <a:ea typeface="Calibri"/>
                        <a:cs typeface="Times New Roman"/>
                      </a:endParaRPr>
                    </a:p>
                  </a:txBody>
                  <a:tcPr marL="68580" marR="68580" marT="0" marB="0" anchor="ctr"/>
                </a:tc>
                <a:tc>
                  <a:txBody>
                    <a:bodyPr/>
                    <a:lstStyle/>
                    <a:p>
                      <a:pPr algn="r">
                        <a:lnSpc>
                          <a:spcPct val="115000"/>
                        </a:lnSpc>
                        <a:spcAft>
                          <a:spcPts val="1000"/>
                        </a:spcAft>
                      </a:pPr>
                      <a:r>
                        <a:rPr lang="id-ID" sz="1600">
                          <a:effectLst/>
                        </a:rPr>
                        <a:t>243.959</a:t>
                      </a:r>
                      <a:endParaRPr lang="en-US" sz="1600">
                        <a:effectLst/>
                        <a:latin typeface="Calibri"/>
                        <a:ea typeface="Calibri"/>
                        <a:cs typeface="Times New Roman"/>
                      </a:endParaRPr>
                    </a:p>
                  </a:txBody>
                  <a:tcPr marL="68580" marR="68580" marT="0" marB="0" anchor="ctr"/>
                </a:tc>
                <a:tc>
                  <a:txBody>
                    <a:bodyPr/>
                    <a:lstStyle/>
                    <a:p>
                      <a:pPr algn="r">
                        <a:lnSpc>
                          <a:spcPct val="115000"/>
                        </a:lnSpc>
                        <a:spcAft>
                          <a:spcPts val="1000"/>
                        </a:spcAft>
                      </a:pPr>
                      <a:r>
                        <a:rPr lang="id-ID" sz="1600" dirty="0">
                          <a:effectLst/>
                        </a:rPr>
                        <a:t>161.016,27</a:t>
                      </a:r>
                      <a:endParaRPr lang="en-US" sz="1600" dirty="0">
                        <a:effectLst/>
                        <a:latin typeface="Calibri"/>
                        <a:ea typeface="Calibri"/>
                        <a:cs typeface="Times New Roman"/>
                      </a:endParaRPr>
                    </a:p>
                  </a:txBody>
                  <a:tcPr marL="68580" marR="68580" marT="0" marB="0" anchor="ctr"/>
                </a:tc>
              </a:tr>
              <a:tr h="357155">
                <a:tc>
                  <a:txBody>
                    <a:bodyPr/>
                    <a:lstStyle/>
                    <a:p>
                      <a:pPr>
                        <a:lnSpc>
                          <a:spcPct val="115000"/>
                        </a:lnSpc>
                        <a:spcAft>
                          <a:spcPts val="1000"/>
                        </a:spcAft>
                      </a:pPr>
                      <a:r>
                        <a:rPr lang="id-ID" sz="1600">
                          <a:effectLst/>
                        </a:rPr>
                        <a:t>Bawang  Merah</a:t>
                      </a:r>
                      <a:endParaRPr lang="en-US" sz="1600">
                        <a:effectLst/>
                        <a:latin typeface="Calibri"/>
                        <a:ea typeface="Calibri"/>
                        <a:cs typeface="Times New Roman"/>
                      </a:endParaRPr>
                    </a:p>
                  </a:txBody>
                  <a:tcPr marL="68580" marR="68580" marT="0" marB="0" anchor="ctr"/>
                </a:tc>
                <a:tc>
                  <a:txBody>
                    <a:bodyPr/>
                    <a:lstStyle/>
                    <a:p>
                      <a:pPr algn="r">
                        <a:lnSpc>
                          <a:spcPct val="115000"/>
                        </a:lnSpc>
                        <a:spcAft>
                          <a:spcPts val="1000"/>
                        </a:spcAft>
                      </a:pPr>
                      <a:r>
                        <a:rPr lang="id-ID" sz="1600">
                          <a:effectLst/>
                        </a:rPr>
                        <a:t>2.055.912,00</a:t>
                      </a:r>
                      <a:endParaRPr lang="en-US" sz="1600">
                        <a:effectLst/>
                        <a:latin typeface="Calibri"/>
                        <a:ea typeface="Calibri"/>
                        <a:cs typeface="Times New Roman"/>
                      </a:endParaRPr>
                    </a:p>
                  </a:txBody>
                  <a:tcPr marL="68580" marR="68580" marT="0" marB="0" anchor="ctr"/>
                </a:tc>
                <a:tc>
                  <a:txBody>
                    <a:bodyPr/>
                    <a:lstStyle/>
                    <a:p>
                      <a:pPr algn="r">
                        <a:lnSpc>
                          <a:spcPct val="115000"/>
                        </a:lnSpc>
                        <a:spcAft>
                          <a:spcPts val="1000"/>
                        </a:spcAft>
                      </a:pPr>
                      <a:r>
                        <a:rPr lang="id-ID" sz="1600">
                          <a:effectLst/>
                        </a:rPr>
                        <a:t>4.766.597,52</a:t>
                      </a:r>
                      <a:endParaRPr lang="en-US" sz="1600">
                        <a:effectLst/>
                        <a:latin typeface="Calibri"/>
                        <a:ea typeface="Calibri"/>
                        <a:cs typeface="Times New Roman"/>
                      </a:endParaRPr>
                    </a:p>
                  </a:txBody>
                  <a:tcPr marL="68580" marR="68580" marT="0" marB="0" anchor="ctr"/>
                </a:tc>
                <a:tc>
                  <a:txBody>
                    <a:bodyPr/>
                    <a:lstStyle/>
                    <a:p>
                      <a:pPr algn="r">
                        <a:lnSpc>
                          <a:spcPct val="115000"/>
                        </a:lnSpc>
                        <a:spcAft>
                          <a:spcPts val="1000"/>
                        </a:spcAft>
                      </a:pPr>
                      <a:r>
                        <a:rPr lang="id-ID" sz="1600">
                          <a:effectLst/>
                        </a:rPr>
                        <a:t>125.437</a:t>
                      </a:r>
                      <a:endParaRPr lang="en-US" sz="1600">
                        <a:effectLst/>
                        <a:latin typeface="Calibri"/>
                        <a:ea typeface="Calibri"/>
                        <a:cs typeface="Times New Roman"/>
                      </a:endParaRPr>
                    </a:p>
                  </a:txBody>
                  <a:tcPr marL="68580" marR="68580" marT="0" marB="0" anchor="ctr"/>
                </a:tc>
                <a:tc>
                  <a:txBody>
                    <a:bodyPr/>
                    <a:lstStyle/>
                    <a:p>
                      <a:pPr algn="r">
                        <a:lnSpc>
                          <a:spcPct val="115000"/>
                        </a:lnSpc>
                        <a:spcAft>
                          <a:spcPts val="1000"/>
                        </a:spcAft>
                      </a:pPr>
                      <a:r>
                        <a:rPr lang="id-ID" sz="1600">
                          <a:effectLst/>
                        </a:rPr>
                        <a:t>1.930.475,22</a:t>
                      </a:r>
                      <a:endParaRPr lang="en-US" sz="1600">
                        <a:effectLst/>
                        <a:latin typeface="Calibri"/>
                        <a:ea typeface="Calibri"/>
                        <a:cs typeface="Times New Roman"/>
                      </a:endParaRPr>
                    </a:p>
                  </a:txBody>
                  <a:tcPr marL="68580" marR="68580" marT="0" marB="0" anchor="ctr"/>
                </a:tc>
              </a:tr>
              <a:tr h="357155">
                <a:tc>
                  <a:txBody>
                    <a:bodyPr/>
                    <a:lstStyle/>
                    <a:p>
                      <a:pPr>
                        <a:lnSpc>
                          <a:spcPct val="115000"/>
                        </a:lnSpc>
                        <a:spcAft>
                          <a:spcPts val="1000"/>
                        </a:spcAft>
                      </a:pPr>
                      <a:r>
                        <a:rPr lang="id-ID" sz="1600">
                          <a:effectLst/>
                        </a:rPr>
                        <a:t>Mawar</a:t>
                      </a:r>
                      <a:endParaRPr lang="en-US" sz="1600">
                        <a:effectLst/>
                        <a:latin typeface="Calibri"/>
                        <a:ea typeface="Calibri"/>
                        <a:cs typeface="Times New Roman"/>
                      </a:endParaRPr>
                    </a:p>
                  </a:txBody>
                  <a:tcPr marL="68580" marR="68580" marT="0" marB="0" anchor="ctr"/>
                </a:tc>
                <a:tc>
                  <a:txBody>
                    <a:bodyPr/>
                    <a:lstStyle/>
                    <a:p>
                      <a:pPr algn="r">
                        <a:lnSpc>
                          <a:spcPct val="115000"/>
                        </a:lnSpc>
                        <a:spcAft>
                          <a:spcPts val="1000"/>
                        </a:spcAft>
                      </a:pPr>
                      <a:r>
                        <a:rPr lang="id-ID" sz="1600">
                          <a:effectLst/>
                        </a:rPr>
                        <a:t>31.923.008</a:t>
                      </a:r>
                      <a:endParaRPr lang="en-US" sz="1600">
                        <a:effectLst/>
                        <a:latin typeface="Calibri"/>
                        <a:ea typeface="Calibri"/>
                        <a:cs typeface="Times New Roman"/>
                      </a:endParaRPr>
                    </a:p>
                  </a:txBody>
                  <a:tcPr marL="68580" marR="68580" marT="0" marB="0" anchor="ctr"/>
                </a:tc>
                <a:tc>
                  <a:txBody>
                    <a:bodyPr/>
                    <a:lstStyle/>
                    <a:p>
                      <a:pPr algn="r">
                        <a:lnSpc>
                          <a:spcPct val="115000"/>
                        </a:lnSpc>
                        <a:spcAft>
                          <a:spcPts val="1000"/>
                        </a:spcAft>
                      </a:pPr>
                      <a:r>
                        <a:rPr lang="id-ID" sz="1600">
                          <a:effectLst/>
                        </a:rPr>
                        <a:t>128.129.785</a:t>
                      </a:r>
                      <a:endParaRPr lang="en-US" sz="1600">
                        <a:effectLst/>
                        <a:latin typeface="Calibri"/>
                        <a:ea typeface="Calibri"/>
                        <a:cs typeface="Times New Roman"/>
                      </a:endParaRPr>
                    </a:p>
                  </a:txBody>
                  <a:tcPr marL="68580" marR="68580" marT="0" marB="0" anchor="ctr"/>
                </a:tc>
                <a:tc>
                  <a:txBody>
                    <a:bodyPr/>
                    <a:lstStyle/>
                    <a:p>
                      <a:pPr algn="r">
                        <a:lnSpc>
                          <a:spcPct val="115000"/>
                        </a:lnSpc>
                        <a:spcAft>
                          <a:spcPts val="1000"/>
                        </a:spcAft>
                      </a:pPr>
                      <a:r>
                        <a:rPr lang="id-ID" sz="1600">
                          <a:effectLst/>
                        </a:rPr>
                        <a:t>3.371.836</a:t>
                      </a:r>
                      <a:endParaRPr lang="en-US" sz="1600">
                        <a:effectLst/>
                        <a:latin typeface="Calibri"/>
                        <a:ea typeface="Calibri"/>
                        <a:cs typeface="Times New Roman"/>
                      </a:endParaRPr>
                    </a:p>
                  </a:txBody>
                  <a:tcPr marL="68580" marR="68580" marT="0" marB="0" anchor="ctr"/>
                </a:tc>
                <a:tc>
                  <a:txBody>
                    <a:bodyPr/>
                    <a:lstStyle/>
                    <a:p>
                      <a:pPr algn="r">
                        <a:lnSpc>
                          <a:spcPct val="115000"/>
                        </a:lnSpc>
                        <a:spcAft>
                          <a:spcPts val="1000"/>
                        </a:spcAft>
                      </a:pPr>
                      <a:r>
                        <a:rPr lang="id-ID" sz="1600" dirty="0">
                          <a:effectLst/>
                        </a:rPr>
                        <a:t>28.551.171,55</a:t>
                      </a:r>
                      <a:endParaRPr lang="en-US" sz="1600" dirty="0">
                        <a:effectLst/>
                        <a:latin typeface="Calibri"/>
                        <a:ea typeface="Calibri"/>
                        <a:cs typeface="Times New Roman"/>
                      </a:endParaRPr>
                    </a:p>
                  </a:txBody>
                  <a:tcPr marL="68580" marR="68580" marT="0" marB="0" anchor="ctr"/>
                </a:tc>
              </a:tr>
              <a:tr h="357155">
                <a:tc>
                  <a:txBody>
                    <a:bodyPr/>
                    <a:lstStyle/>
                    <a:p>
                      <a:pPr>
                        <a:lnSpc>
                          <a:spcPct val="115000"/>
                        </a:lnSpc>
                        <a:spcAft>
                          <a:spcPts val="1000"/>
                        </a:spcAft>
                      </a:pPr>
                      <a:r>
                        <a:rPr lang="id-ID" sz="1600" dirty="0">
                          <a:effectLst/>
                        </a:rPr>
                        <a:t>Alpukat</a:t>
                      </a:r>
                      <a:endParaRPr lang="en-US" sz="1600" dirty="0">
                        <a:effectLst/>
                        <a:latin typeface="Calibri"/>
                        <a:ea typeface="Calibri"/>
                        <a:cs typeface="Times New Roman"/>
                      </a:endParaRPr>
                    </a:p>
                  </a:txBody>
                  <a:tcPr marL="68580" marR="68580" marT="0" marB="0" anchor="ctr"/>
                </a:tc>
                <a:tc>
                  <a:txBody>
                    <a:bodyPr/>
                    <a:lstStyle/>
                    <a:p>
                      <a:pPr algn="r">
                        <a:lnSpc>
                          <a:spcPct val="115000"/>
                        </a:lnSpc>
                        <a:spcAft>
                          <a:spcPts val="1000"/>
                        </a:spcAft>
                      </a:pPr>
                      <a:r>
                        <a:rPr lang="id-ID" sz="1600">
                          <a:effectLst/>
                        </a:rPr>
                        <a:t>85.715</a:t>
                      </a:r>
                      <a:endParaRPr lang="en-US" sz="1600">
                        <a:effectLst/>
                        <a:latin typeface="Calibri"/>
                        <a:ea typeface="Calibri"/>
                        <a:cs typeface="Times New Roman"/>
                      </a:endParaRPr>
                    </a:p>
                  </a:txBody>
                  <a:tcPr marL="68580" marR="68580" marT="0" marB="0" anchor="ctr"/>
                </a:tc>
                <a:tc>
                  <a:txBody>
                    <a:bodyPr/>
                    <a:lstStyle/>
                    <a:p>
                      <a:pPr algn="r">
                        <a:lnSpc>
                          <a:spcPct val="115000"/>
                        </a:lnSpc>
                        <a:spcAft>
                          <a:spcPts val="1000"/>
                        </a:spcAft>
                      </a:pPr>
                      <a:r>
                        <a:rPr lang="id-ID" sz="1600">
                          <a:effectLst/>
                        </a:rPr>
                        <a:t>2.400.402</a:t>
                      </a:r>
                      <a:endParaRPr lang="en-US" sz="1600">
                        <a:effectLst/>
                        <a:latin typeface="Calibri"/>
                        <a:ea typeface="Calibri"/>
                        <a:cs typeface="Times New Roman"/>
                      </a:endParaRPr>
                    </a:p>
                  </a:txBody>
                  <a:tcPr marL="68580" marR="68580" marT="0" marB="0" anchor="ctr"/>
                </a:tc>
                <a:tc>
                  <a:txBody>
                    <a:bodyPr/>
                    <a:lstStyle/>
                    <a:p>
                      <a:pPr algn="r">
                        <a:lnSpc>
                          <a:spcPct val="115000"/>
                        </a:lnSpc>
                        <a:spcAft>
                          <a:spcPts val="1000"/>
                        </a:spcAft>
                      </a:pPr>
                      <a:r>
                        <a:rPr lang="id-ID" sz="1600" dirty="0">
                          <a:effectLst/>
                        </a:rPr>
                        <a:t>63.168</a:t>
                      </a:r>
                      <a:endParaRPr lang="en-US" sz="1600" dirty="0">
                        <a:effectLst/>
                        <a:latin typeface="Calibri"/>
                        <a:ea typeface="Calibri"/>
                        <a:cs typeface="Times New Roman"/>
                      </a:endParaRPr>
                    </a:p>
                  </a:txBody>
                  <a:tcPr marL="68580" marR="68580" marT="0" marB="0" anchor="ctr"/>
                </a:tc>
                <a:tc>
                  <a:txBody>
                    <a:bodyPr/>
                    <a:lstStyle/>
                    <a:p>
                      <a:pPr algn="r">
                        <a:lnSpc>
                          <a:spcPct val="115000"/>
                        </a:lnSpc>
                        <a:spcAft>
                          <a:spcPts val="1000"/>
                        </a:spcAft>
                      </a:pPr>
                      <a:r>
                        <a:rPr lang="id-ID" sz="1600" dirty="0">
                          <a:effectLst/>
                        </a:rPr>
                        <a:t>22.546,53</a:t>
                      </a:r>
                      <a:endParaRPr lang="en-US" sz="1600" dirty="0">
                        <a:effectLst/>
                        <a:latin typeface="Calibri"/>
                        <a:ea typeface="Calibri"/>
                        <a:cs typeface="Times New Roman"/>
                      </a:endParaRPr>
                    </a:p>
                  </a:txBody>
                  <a:tcPr marL="68580" marR="68580" marT="0" marB="0" anchor="ctr"/>
                </a:tc>
              </a:tr>
            </a:tbl>
          </a:graphicData>
        </a:graphic>
      </p:graphicFrame>
      <p:sp>
        <p:nvSpPr>
          <p:cNvPr id="3" name="TextBox 34"/>
          <p:cNvSpPr txBox="1"/>
          <p:nvPr/>
        </p:nvSpPr>
        <p:spPr>
          <a:xfrm>
            <a:off x="683568" y="1465620"/>
            <a:ext cx="7557026" cy="523220"/>
          </a:xfrm>
          <a:prstGeom prst="rect">
            <a:avLst/>
          </a:prstGeom>
          <a:noFill/>
          <a:effectLst>
            <a:glow rad="228600">
              <a:schemeClr val="accent5">
                <a:satMod val="175000"/>
                <a:alpha val="40000"/>
              </a:schemeClr>
            </a:glo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D" sz="2800" b="1" dirty="0" err="1" smtClean="0"/>
              <a:t>Komoditas</a:t>
            </a:r>
            <a:r>
              <a:rPr lang="en-ID" sz="2800" b="1" dirty="0" smtClean="0"/>
              <a:t> </a:t>
            </a:r>
            <a:r>
              <a:rPr lang="en-ID" sz="2800" b="1" dirty="0" err="1" smtClean="0"/>
              <a:t>pertanian</a:t>
            </a:r>
            <a:r>
              <a:rPr lang="en-ID" sz="2800" b="1" dirty="0" smtClean="0"/>
              <a:t> </a:t>
            </a:r>
            <a:r>
              <a:rPr lang="en-ID" sz="2800" b="1" dirty="0" err="1" smtClean="0"/>
              <a:t>unggul</a:t>
            </a:r>
            <a:r>
              <a:rPr lang="en-ID" sz="2800" b="1" dirty="0" smtClean="0"/>
              <a:t> di </a:t>
            </a:r>
            <a:r>
              <a:rPr lang="en-ID" sz="2800" b="1" dirty="0" err="1" smtClean="0"/>
              <a:t>Jatim</a:t>
            </a:r>
            <a:endParaRPr lang="en-ID" sz="2800" b="1" dirty="0"/>
          </a:p>
        </p:txBody>
      </p:sp>
    </p:spTree>
    <p:extLst>
      <p:ext uri="{BB962C8B-B14F-4D97-AF65-F5344CB8AC3E}">
        <p14:creationId xmlns:p14="http://schemas.microsoft.com/office/powerpoint/2010/main" val="4254323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216227"/>
            <a:ext cx="7305675"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p:nvPr/>
        </p:nvCxnSpPr>
        <p:spPr>
          <a:xfrm>
            <a:off x="4211960" y="2564904"/>
            <a:ext cx="144016" cy="27363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 name="TextBox 34"/>
          <p:cNvSpPr txBox="1"/>
          <p:nvPr/>
        </p:nvSpPr>
        <p:spPr>
          <a:xfrm>
            <a:off x="107504" y="116632"/>
            <a:ext cx="7557026" cy="523220"/>
          </a:xfrm>
          <a:prstGeom prst="rect">
            <a:avLst/>
          </a:prstGeom>
          <a:noFill/>
          <a:effectLst>
            <a:glow rad="228600">
              <a:schemeClr val="accent5">
                <a:satMod val="175000"/>
                <a:alpha val="40000"/>
              </a:schemeClr>
            </a:glo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D" sz="2800" b="1" dirty="0" smtClean="0"/>
              <a:t>GAMBARAN RISET DAN INOVASI DI DAERAH</a:t>
            </a:r>
            <a:endParaRPr lang="en-ID" sz="2800" b="1" dirty="0"/>
          </a:p>
        </p:txBody>
      </p:sp>
      <p:sp>
        <p:nvSpPr>
          <p:cNvPr id="8" name="Rectangle 7"/>
          <p:cNvSpPr/>
          <p:nvPr/>
        </p:nvSpPr>
        <p:spPr>
          <a:xfrm>
            <a:off x="2174151" y="642812"/>
            <a:ext cx="6783418" cy="2431435"/>
          </a:xfrm>
          <a:prstGeom prst="rect">
            <a:avLst/>
          </a:prstGeom>
          <a:solidFill>
            <a:schemeClr val="bg1"/>
          </a:solidFill>
          <a:ln>
            <a:solidFill>
              <a:schemeClr val="tx1"/>
            </a:solidFill>
          </a:ln>
        </p:spPr>
        <p:txBody>
          <a:bodyPr wrap="square">
            <a:spAutoFit/>
          </a:bodyPr>
          <a:lstStyle/>
          <a:p>
            <a:pPr marL="285750" lvl="0" indent="-285750">
              <a:buFont typeface="Wingdings" panose="05000000000000000000" pitchFamily="2" charset="2"/>
              <a:buChar char="Ø"/>
            </a:pPr>
            <a:r>
              <a:rPr lang="en-US" sz="1400" b="1" dirty="0" smtClean="0"/>
              <a:t>PD PENYELENGGARA RISET DAN INOVASI BAPPEDA (BIDANG LITBANG)</a:t>
            </a:r>
          </a:p>
          <a:p>
            <a:pPr lvl="0"/>
            <a:r>
              <a:rPr lang="en-US" sz="1400" b="1" dirty="0" smtClean="0"/>
              <a:t>    </a:t>
            </a:r>
            <a:r>
              <a:rPr lang="en-US" sz="1200" b="1" dirty="0" smtClean="0"/>
              <a:t> </a:t>
            </a:r>
            <a:r>
              <a:rPr lang="en-US" sz="1200" b="1" dirty="0" smtClean="0">
                <a:solidFill>
                  <a:srgbClr val="FF0000"/>
                </a:solidFill>
              </a:rPr>
              <a:t> (</a:t>
            </a:r>
            <a:r>
              <a:rPr lang="en-US" sz="1200" b="1" dirty="0" err="1" smtClean="0">
                <a:solidFill>
                  <a:srgbClr val="FF0000"/>
                </a:solidFill>
              </a:rPr>
              <a:t>Belum</a:t>
            </a:r>
            <a:r>
              <a:rPr lang="en-US" sz="1200" b="1" dirty="0" smtClean="0">
                <a:solidFill>
                  <a:srgbClr val="FF0000"/>
                </a:solidFill>
              </a:rPr>
              <a:t> </a:t>
            </a:r>
            <a:r>
              <a:rPr lang="en-US" sz="1200" b="1" dirty="0" err="1" smtClean="0">
                <a:solidFill>
                  <a:srgbClr val="FF0000"/>
                </a:solidFill>
              </a:rPr>
              <a:t>membentuk</a:t>
            </a:r>
            <a:r>
              <a:rPr lang="en-US" sz="1200" b="1" dirty="0" smtClean="0">
                <a:solidFill>
                  <a:srgbClr val="FF0000"/>
                </a:solidFill>
              </a:rPr>
              <a:t> BRIDA / BAPERIDA </a:t>
            </a:r>
            <a:r>
              <a:rPr lang="en-US" sz="1200" b="1" dirty="0" err="1" smtClean="0">
                <a:solidFill>
                  <a:srgbClr val="FF0000"/>
                </a:solidFill>
              </a:rPr>
              <a:t>sesuai</a:t>
            </a:r>
            <a:r>
              <a:rPr lang="en-US" sz="1200" b="1" dirty="0" smtClean="0">
                <a:solidFill>
                  <a:srgbClr val="FF0000"/>
                </a:solidFill>
              </a:rPr>
              <a:t> PERPRES/78/2019  &amp; </a:t>
            </a:r>
          </a:p>
          <a:p>
            <a:pPr lvl="0"/>
            <a:r>
              <a:rPr lang="en-US" sz="1200" b="1" dirty="0">
                <a:solidFill>
                  <a:srgbClr val="FF0000"/>
                </a:solidFill>
              </a:rPr>
              <a:t> </a:t>
            </a:r>
            <a:r>
              <a:rPr lang="en-US" sz="1200" b="1" dirty="0" smtClean="0">
                <a:solidFill>
                  <a:srgbClr val="FF0000"/>
                </a:solidFill>
              </a:rPr>
              <a:t>       PERMENDAGRI/7/2023) </a:t>
            </a:r>
            <a:endParaRPr lang="en-US" sz="1400" b="1" dirty="0" smtClean="0">
              <a:solidFill>
                <a:srgbClr val="FF0000"/>
              </a:solidFill>
            </a:endParaRPr>
          </a:p>
          <a:p>
            <a:pPr marL="285750" lvl="0" indent="-285750">
              <a:buFont typeface="Wingdings" panose="05000000000000000000" pitchFamily="2" charset="2"/>
              <a:buChar char="Ø"/>
            </a:pPr>
            <a:r>
              <a:rPr lang="en-US" sz="1400" b="1" dirty="0" err="1" smtClean="0"/>
              <a:t>Penyelenggaraan</a:t>
            </a:r>
            <a:r>
              <a:rPr lang="en-US" sz="1400" b="1" dirty="0" smtClean="0"/>
              <a:t> RISET </a:t>
            </a:r>
            <a:r>
              <a:rPr lang="en-US" sz="1400" b="1" dirty="0" err="1" smtClean="0"/>
              <a:t>tersentral</a:t>
            </a:r>
            <a:r>
              <a:rPr lang="en-US" sz="1400" b="1" dirty="0" smtClean="0"/>
              <a:t> di BAPPEDA – INOVASI DAERAH </a:t>
            </a:r>
            <a:r>
              <a:rPr lang="en-US" sz="1400" b="1" dirty="0" err="1" smtClean="0"/>
              <a:t>semua</a:t>
            </a:r>
            <a:r>
              <a:rPr lang="en-US" sz="1400" b="1" dirty="0" smtClean="0"/>
              <a:t> PD</a:t>
            </a:r>
          </a:p>
          <a:p>
            <a:pPr marL="285750" lvl="0" indent="-285750">
              <a:buFont typeface="Wingdings" panose="05000000000000000000" pitchFamily="2" charset="2"/>
              <a:buChar char="Ø"/>
            </a:pPr>
            <a:r>
              <a:rPr lang="en-US" sz="1400" b="1" dirty="0" err="1" smtClean="0"/>
              <a:t>Belum</a:t>
            </a:r>
            <a:r>
              <a:rPr lang="en-US" sz="1400" b="1" dirty="0" smtClean="0"/>
              <a:t> </a:t>
            </a:r>
            <a:r>
              <a:rPr lang="en-US" sz="1400" b="1" dirty="0" err="1" smtClean="0"/>
              <a:t>memilki</a:t>
            </a:r>
            <a:r>
              <a:rPr lang="en-US" sz="1400" b="1" dirty="0" smtClean="0"/>
              <a:t> </a:t>
            </a:r>
            <a:r>
              <a:rPr lang="en-US" sz="1400" b="1" dirty="0" err="1" smtClean="0"/>
              <a:t>Juklak</a:t>
            </a:r>
            <a:r>
              <a:rPr lang="en-US" sz="1400" b="1" dirty="0" smtClean="0"/>
              <a:t> + </a:t>
            </a:r>
            <a:r>
              <a:rPr lang="en-US" sz="1400" b="1" dirty="0" err="1" smtClean="0"/>
              <a:t>Juknis</a:t>
            </a:r>
            <a:r>
              <a:rPr lang="en-US" sz="1400" b="1" dirty="0" smtClean="0"/>
              <a:t> </a:t>
            </a:r>
            <a:r>
              <a:rPr lang="en-US" sz="1400" b="1" dirty="0" err="1" smtClean="0"/>
              <a:t>penyelenggaraan</a:t>
            </a:r>
            <a:r>
              <a:rPr lang="en-US" sz="1400" b="1" dirty="0" smtClean="0"/>
              <a:t> </a:t>
            </a:r>
            <a:r>
              <a:rPr lang="en-US" sz="1400" b="1" dirty="0" err="1" smtClean="0"/>
              <a:t>Riset</a:t>
            </a:r>
            <a:r>
              <a:rPr lang="en-US" sz="1400" b="1" dirty="0" smtClean="0"/>
              <a:t> di </a:t>
            </a:r>
            <a:r>
              <a:rPr lang="en-US" sz="1400" b="1" dirty="0" err="1" smtClean="0"/>
              <a:t>Pemda</a:t>
            </a:r>
            <a:endParaRPr lang="en-US" sz="1400" b="1" dirty="0" smtClean="0"/>
          </a:p>
          <a:p>
            <a:pPr marL="285750" lvl="0" indent="-285750">
              <a:buFont typeface="Wingdings" panose="05000000000000000000" pitchFamily="2" charset="2"/>
              <a:buChar char="Ø"/>
            </a:pPr>
            <a:r>
              <a:rPr lang="en-US" sz="1400" b="1" dirty="0" smtClean="0"/>
              <a:t>Rata2 </a:t>
            </a:r>
            <a:r>
              <a:rPr lang="en-US" sz="1400" b="1" dirty="0" err="1" smtClean="0"/>
              <a:t>riset</a:t>
            </a:r>
            <a:r>
              <a:rPr lang="en-US" sz="1400" b="1" dirty="0" smtClean="0"/>
              <a:t> = 7/</a:t>
            </a:r>
            <a:r>
              <a:rPr lang="en-US" sz="1400" b="1" dirty="0" err="1" smtClean="0"/>
              <a:t>tahun</a:t>
            </a:r>
            <a:endParaRPr lang="en-US" sz="1400" b="1" dirty="0" smtClean="0"/>
          </a:p>
          <a:p>
            <a:pPr marL="285750" lvl="0" indent="-285750">
              <a:buFont typeface="Wingdings" panose="05000000000000000000" pitchFamily="2" charset="2"/>
              <a:buChar char="Ø"/>
            </a:pPr>
            <a:r>
              <a:rPr lang="en-US" sz="1400" b="1" dirty="0" err="1" smtClean="0"/>
              <a:t>Dilaksanakan</a:t>
            </a:r>
            <a:r>
              <a:rPr lang="en-US" sz="1400" b="1" dirty="0" smtClean="0"/>
              <a:t> </a:t>
            </a:r>
            <a:r>
              <a:rPr lang="en-US" sz="1400" b="1" dirty="0" err="1" smtClean="0"/>
              <a:t>kerjasama</a:t>
            </a:r>
            <a:r>
              <a:rPr lang="en-US" sz="1400" b="1" dirty="0" smtClean="0"/>
              <a:t> </a:t>
            </a:r>
            <a:r>
              <a:rPr lang="en-US" sz="1400" b="1" dirty="0" err="1" smtClean="0"/>
              <a:t>kontraktual</a:t>
            </a:r>
            <a:r>
              <a:rPr lang="en-US" sz="1400" b="1" dirty="0" smtClean="0"/>
              <a:t> </a:t>
            </a:r>
          </a:p>
          <a:p>
            <a:pPr marL="285750" lvl="0" indent="-285750">
              <a:buFont typeface="Wingdings" panose="05000000000000000000" pitchFamily="2" charset="2"/>
              <a:buChar char="Ø"/>
            </a:pPr>
            <a:r>
              <a:rPr lang="en-US" sz="1400" b="1" dirty="0" err="1" smtClean="0"/>
              <a:t>Instrumen</a:t>
            </a:r>
            <a:r>
              <a:rPr lang="en-US" sz="1400" b="1" dirty="0" smtClean="0"/>
              <a:t> </a:t>
            </a:r>
            <a:r>
              <a:rPr lang="en-US" sz="1400" b="1" dirty="0" err="1" smtClean="0"/>
              <a:t>pendukung</a:t>
            </a:r>
            <a:r>
              <a:rPr lang="en-US" sz="1400" b="1" dirty="0" smtClean="0"/>
              <a:t> </a:t>
            </a:r>
            <a:r>
              <a:rPr lang="en-US" sz="1400" b="1" dirty="0" err="1" smtClean="0"/>
              <a:t>Riset</a:t>
            </a:r>
            <a:r>
              <a:rPr lang="en-US" sz="1400" b="1" dirty="0" smtClean="0"/>
              <a:t> </a:t>
            </a:r>
            <a:r>
              <a:rPr lang="id-ID" sz="1400" u="sng" dirty="0">
                <a:hlinkClick r:id="rId4"/>
              </a:rPr>
              <a:t>https://jendelalitbang.nganjukkab.go.id/</a:t>
            </a:r>
            <a:r>
              <a:rPr lang="id-ID" sz="1400" dirty="0"/>
              <a:t>.</a:t>
            </a:r>
            <a:endParaRPr lang="en-US" sz="1400" b="1" dirty="0" smtClean="0"/>
          </a:p>
          <a:p>
            <a:pPr marL="285750" lvl="0" indent="-285750">
              <a:buFont typeface="Wingdings" panose="05000000000000000000" pitchFamily="2" charset="2"/>
              <a:buChar char="Ø"/>
            </a:pPr>
            <a:r>
              <a:rPr lang="en-US" sz="1400" b="1" dirty="0" err="1" smtClean="0"/>
              <a:t>Sumber</a:t>
            </a:r>
            <a:r>
              <a:rPr lang="en-US" sz="1400" b="1" dirty="0" smtClean="0"/>
              <a:t> </a:t>
            </a:r>
            <a:r>
              <a:rPr lang="en-US" sz="1400" b="1" dirty="0" err="1" smtClean="0"/>
              <a:t>anggaran</a:t>
            </a:r>
            <a:r>
              <a:rPr lang="en-US" sz="1400" b="1" dirty="0" smtClean="0"/>
              <a:t> APBD – Non APBD </a:t>
            </a:r>
            <a:r>
              <a:rPr lang="en-US" sz="1400" b="1" dirty="0" err="1" smtClean="0"/>
              <a:t>tdk</a:t>
            </a:r>
            <a:r>
              <a:rPr lang="en-US" sz="1400" b="1" dirty="0" smtClean="0"/>
              <a:t> </a:t>
            </a:r>
            <a:r>
              <a:rPr lang="en-US" sz="1400" b="1" dirty="0" err="1" smtClean="0"/>
              <a:t>ada</a:t>
            </a:r>
            <a:endParaRPr lang="en-US" sz="1400" b="1" dirty="0" smtClean="0"/>
          </a:p>
          <a:p>
            <a:pPr marL="285750" lvl="0" indent="-285750">
              <a:buFont typeface="Wingdings" panose="05000000000000000000" pitchFamily="2" charset="2"/>
              <a:buChar char="Ø"/>
            </a:pPr>
            <a:r>
              <a:rPr lang="en-US" sz="1400" b="1" dirty="0" smtClean="0"/>
              <a:t>SDM </a:t>
            </a:r>
            <a:r>
              <a:rPr lang="en-US" sz="1400" b="1" dirty="0" err="1" smtClean="0"/>
              <a:t>Pendukung</a:t>
            </a:r>
            <a:r>
              <a:rPr lang="en-US" sz="1400" b="1" dirty="0" smtClean="0"/>
              <a:t> </a:t>
            </a:r>
            <a:r>
              <a:rPr lang="en-US" sz="1400" b="1" dirty="0" err="1" smtClean="0"/>
              <a:t>Riset</a:t>
            </a:r>
            <a:r>
              <a:rPr lang="en-US" sz="1400" b="1" dirty="0" smtClean="0"/>
              <a:t> </a:t>
            </a:r>
            <a:r>
              <a:rPr lang="en-US" sz="1400" b="1" dirty="0" err="1" smtClean="0"/>
              <a:t>dan</a:t>
            </a:r>
            <a:r>
              <a:rPr lang="en-US" sz="1400" b="1" dirty="0" smtClean="0"/>
              <a:t> </a:t>
            </a:r>
            <a:r>
              <a:rPr lang="en-US" sz="1400" b="1" dirty="0" err="1" smtClean="0"/>
              <a:t>Inovasi</a:t>
            </a:r>
            <a:r>
              <a:rPr lang="en-US" sz="1400" b="1" dirty="0" smtClean="0"/>
              <a:t> minim (3 </a:t>
            </a:r>
            <a:r>
              <a:rPr lang="en-US" sz="1400" b="1" dirty="0" err="1" smtClean="0"/>
              <a:t>Peneliti</a:t>
            </a:r>
            <a:r>
              <a:rPr lang="en-US" sz="1400" b="1" dirty="0" smtClean="0"/>
              <a:t>, 9 </a:t>
            </a:r>
            <a:r>
              <a:rPr lang="en-US" sz="1400" b="1" dirty="0" err="1" smtClean="0"/>
              <a:t>Perencana</a:t>
            </a:r>
            <a:r>
              <a:rPr lang="en-US" sz="1400" b="1" dirty="0" smtClean="0"/>
              <a:t> ) </a:t>
            </a:r>
            <a:r>
              <a:rPr lang="en-US" sz="1400" b="1" dirty="0" err="1" smtClean="0">
                <a:solidFill>
                  <a:srgbClr val="FF0000"/>
                </a:solidFill>
              </a:rPr>
              <a:t>analis</a:t>
            </a:r>
            <a:r>
              <a:rPr lang="en-US" sz="1400" b="1" dirty="0" smtClean="0">
                <a:solidFill>
                  <a:srgbClr val="FF0000"/>
                </a:solidFill>
              </a:rPr>
              <a:t> </a:t>
            </a:r>
            <a:r>
              <a:rPr lang="en-US" sz="1400" b="1" dirty="0" err="1" smtClean="0">
                <a:solidFill>
                  <a:srgbClr val="FF0000"/>
                </a:solidFill>
              </a:rPr>
              <a:t>kebijakan</a:t>
            </a:r>
            <a:r>
              <a:rPr lang="en-US" sz="1400" b="1" dirty="0" smtClean="0">
                <a:solidFill>
                  <a:srgbClr val="FF0000"/>
                </a:solidFill>
              </a:rPr>
              <a:t> </a:t>
            </a:r>
            <a:r>
              <a:rPr lang="en-US" sz="1400" b="1" dirty="0" err="1" smtClean="0">
                <a:solidFill>
                  <a:srgbClr val="FF0000"/>
                </a:solidFill>
              </a:rPr>
              <a:t>dll</a:t>
            </a:r>
            <a:r>
              <a:rPr lang="en-US" sz="1400" b="1" dirty="0" smtClean="0">
                <a:solidFill>
                  <a:srgbClr val="FF0000"/>
                </a:solidFill>
              </a:rPr>
              <a:t> ?</a:t>
            </a:r>
            <a:endParaRPr lang="en-US" sz="1400" b="1" dirty="0" smtClean="0"/>
          </a:p>
        </p:txBody>
      </p:sp>
      <p:sp>
        <p:nvSpPr>
          <p:cNvPr id="13" name="Right Arrow 12"/>
          <p:cNvSpPr/>
          <p:nvPr/>
        </p:nvSpPr>
        <p:spPr>
          <a:xfrm>
            <a:off x="107504" y="1206141"/>
            <a:ext cx="2097305" cy="1142739"/>
          </a:xfrm>
          <a:prstGeom prst="rightArrow">
            <a:avLst>
              <a:gd name="adj1" fmla="val 75023"/>
              <a:gd name="adj2"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RISET DAN INOVASI PEMDA</a:t>
            </a: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3284984"/>
            <a:ext cx="5184576" cy="1621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76251" y="3140968"/>
            <a:ext cx="3560245" cy="190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a:off x="7596336" y="2348880"/>
            <a:ext cx="360040" cy="72536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1835696" y="1858529"/>
            <a:ext cx="720080" cy="164247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6280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4"/>
          <p:cNvSpPr txBox="1"/>
          <p:nvPr/>
        </p:nvSpPr>
        <p:spPr>
          <a:xfrm>
            <a:off x="107504" y="116632"/>
            <a:ext cx="7557026" cy="523220"/>
          </a:xfrm>
          <a:prstGeom prst="rect">
            <a:avLst/>
          </a:prstGeom>
          <a:noFill/>
          <a:effectLst>
            <a:glow rad="228600">
              <a:schemeClr val="accent5">
                <a:satMod val="175000"/>
                <a:alpha val="40000"/>
              </a:schemeClr>
            </a:glo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D" sz="2800" b="1" dirty="0" smtClean="0"/>
              <a:t>GAMBARAN RISET DAN INOVASI DI DAERAH</a:t>
            </a:r>
            <a:endParaRPr lang="en-ID" sz="2800" b="1" dirty="0"/>
          </a:p>
        </p:txBody>
      </p:sp>
      <p:sp>
        <p:nvSpPr>
          <p:cNvPr id="8" name="Rectangle 7"/>
          <p:cNvSpPr/>
          <p:nvPr/>
        </p:nvSpPr>
        <p:spPr>
          <a:xfrm>
            <a:off x="2174151" y="642812"/>
            <a:ext cx="6783418" cy="2431435"/>
          </a:xfrm>
          <a:prstGeom prst="rect">
            <a:avLst/>
          </a:prstGeom>
          <a:solidFill>
            <a:schemeClr val="bg1"/>
          </a:solidFill>
          <a:ln>
            <a:solidFill>
              <a:schemeClr val="tx1"/>
            </a:solidFill>
          </a:ln>
        </p:spPr>
        <p:txBody>
          <a:bodyPr wrap="square">
            <a:spAutoFit/>
          </a:bodyPr>
          <a:lstStyle/>
          <a:p>
            <a:pPr marL="285750" lvl="0" indent="-285750">
              <a:buFont typeface="Wingdings" panose="05000000000000000000" pitchFamily="2" charset="2"/>
              <a:buChar char="Ø"/>
            </a:pPr>
            <a:r>
              <a:rPr lang="en-US" sz="1400" b="1" dirty="0" smtClean="0"/>
              <a:t>PD PENYELENGGARA RISET DAN INOVASI BAPPEDA (BIDANG LITBANG)</a:t>
            </a:r>
          </a:p>
          <a:p>
            <a:pPr lvl="0"/>
            <a:r>
              <a:rPr lang="en-US" sz="1400" b="1" dirty="0" smtClean="0"/>
              <a:t>    </a:t>
            </a:r>
            <a:r>
              <a:rPr lang="en-US" sz="1200" b="1" dirty="0" smtClean="0"/>
              <a:t> </a:t>
            </a:r>
            <a:r>
              <a:rPr lang="en-US" sz="1200" b="1" dirty="0" smtClean="0">
                <a:solidFill>
                  <a:srgbClr val="FF0000"/>
                </a:solidFill>
              </a:rPr>
              <a:t> (</a:t>
            </a:r>
            <a:r>
              <a:rPr lang="en-US" sz="1200" b="1" dirty="0" err="1" smtClean="0">
                <a:solidFill>
                  <a:srgbClr val="FF0000"/>
                </a:solidFill>
              </a:rPr>
              <a:t>Belum</a:t>
            </a:r>
            <a:r>
              <a:rPr lang="en-US" sz="1200" b="1" dirty="0" smtClean="0">
                <a:solidFill>
                  <a:srgbClr val="FF0000"/>
                </a:solidFill>
              </a:rPr>
              <a:t> </a:t>
            </a:r>
            <a:r>
              <a:rPr lang="en-US" sz="1200" b="1" dirty="0" err="1" smtClean="0">
                <a:solidFill>
                  <a:srgbClr val="FF0000"/>
                </a:solidFill>
              </a:rPr>
              <a:t>membentuk</a:t>
            </a:r>
            <a:r>
              <a:rPr lang="en-US" sz="1200" b="1" dirty="0" smtClean="0">
                <a:solidFill>
                  <a:srgbClr val="FF0000"/>
                </a:solidFill>
              </a:rPr>
              <a:t> BRIDA / BAPERIDA </a:t>
            </a:r>
            <a:r>
              <a:rPr lang="en-US" sz="1200" b="1" dirty="0" err="1" smtClean="0">
                <a:solidFill>
                  <a:srgbClr val="FF0000"/>
                </a:solidFill>
              </a:rPr>
              <a:t>sesuai</a:t>
            </a:r>
            <a:r>
              <a:rPr lang="en-US" sz="1200" b="1" dirty="0" smtClean="0">
                <a:solidFill>
                  <a:srgbClr val="FF0000"/>
                </a:solidFill>
              </a:rPr>
              <a:t> PERPRES/78/2019  &amp; </a:t>
            </a:r>
          </a:p>
          <a:p>
            <a:pPr lvl="0"/>
            <a:r>
              <a:rPr lang="en-US" sz="1200" b="1" dirty="0">
                <a:solidFill>
                  <a:srgbClr val="FF0000"/>
                </a:solidFill>
              </a:rPr>
              <a:t> </a:t>
            </a:r>
            <a:r>
              <a:rPr lang="en-US" sz="1200" b="1" dirty="0" smtClean="0">
                <a:solidFill>
                  <a:srgbClr val="FF0000"/>
                </a:solidFill>
              </a:rPr>
              <a:t>       PERMENDAGRI/7/2023) </a:t>
            </a:r>
            <a:endParaRPr lang="en-US" sz="1400" b="1" dirty="0" smtClean="0">
              <a:solidFill>
                <a:srgbClr val="FF0000"/>
              </a:solidFill>
            </a:endParaRPr>
          </a:p>
          <a:p>
            <a:pPr marL="285750" lvl="0" indent="-285750">
              <a:buFont typeface="Wingdings" panose="05000000000000000000" pitchFamily="2" charset="2"/>
              <a:buChar char="Ø"/>
            </a:pPr>
            <a:r>
              <a:rPr lang="en-US" sz="1400" b="1" dirty="0" err="1" smtClean="0"/>
              <a:t>Penyelenggaraan</a:t>
            </a:r>
            <a:r>
              <a:rPr lang="en-US" sz="1400" b="1" dirty="0" smtClean="0"/>
              <a:t> RISET </a:t>
            </a:r>
            <a:r>
              <a:rPr lang="en-US" sz="1400" b="1" dirty="0" err="1" smtClean="0"/>
              <a:t>tersentral</a:t>
            </a:r>
            <a:r>
              <a:rPr lang="en-US" sz="1400" b="1" dirty="0" smtClean="0"/>
              <a:t> di BAPPEDA – INOVASI DAERAH </a:t>
            </a:r>
            <a:r>
              <a:rPr lang="en-US" sz="1400" b="1" dirty="0" err="1" smtClean="0"/>
              <a:t>semua</a:t>
            </a:r>
            <a:r>
              <a:rPr lang="en-US" sz="1400" b="1" dirty="0" smtClean="0"/>
              <a:t> PD</a:t>
            </a:r>
          </a:p>
          <a:p>
            <a:pPr marL="285750" lvl="0" indent="-285750">
              <a:buFont typeface="Wingdings" panose="05000000000000000000" pitchFamily="2" charset="2"/>
              <a:buChar char="Ø"/>
            </a:pPr>
            <a:r>
              <a:rPr lang="en-US" sz="1400" b="1" dirty="0" err="1" smtClean="0"/>
              <a:t>Belum</a:t>
            </a:r>
            <a:r>
              <a:rPr lang="en-US" sz="1400" b="1" dirty="0" smtClean="0"/>
              <a:t> </a:t>
            </a:r>
            <a:r>
              <a:rPr lang="en-US" sz="1400" b="1" dirty="0" err="1" smtClean="0"/>
              <a:t>memilki</a:t>
            </a:r>
            <a:r>
              <a:rPr lang="en-US" sz="1400" b="1" dirty="0" smtClean="0"/>
              <a:t> </a:t>
            </a:r>
            <a:r>
              <a:rPr lang="en-US" sz="1400" b="1" dirty="0" err="1" smtClean="0"/>
              <a:t>Juklak</a:t>
            </a:r>
            <a:r>
              <a:rPr lang="en-US" sz="1400" b="1" dirty="0" smtClean="0"/>
              <a:t> + </a:t>
            </a:r>
            <a:r>
              <a:rPr lang="en-US" sz="1400" b="1" dirty="0" err="1" smtClean="0"/>
              <a:t>Juknis</a:t>
            </a:r>
            <a:r>
              <a:rPr lang="en-US" sz="1400" b="1" dirty="0" smtClean="0"/>
              <a:t> </a:t>
            </a:r>
            <a:r>
              <a:rPr lang="en-US" sz="1400" b="1" dirty="0" err="1" smtClean="0"/>
              <a:t>penyelenggaraan</a:t>
            </a:r>
            <a:r>
              <a:rPr lang="en-US" sz="1400" b="1" dirty="0" smtClean="0"/>
              <a:t> </a:t>
            </a:r>
            <a:r>
              <a:rPr lang="en-US" sz="1400" b="1" dirty="0" err="1" smtClean="0"/>
              <a:t>Riset</a:t>
            </a:r>
            <a:r>
              <a:rPr lang="en-US" sz="1400" b="1" dirty="0" smtClean="0"/>
              <a:t> di </a:t>
            </a:r>
            <a:r>
              <a:rPr lang="en-US" sz="1400" b="1" dirty="0" err="1" smtClean="0"/>
              <a:t>Pemda</a:t>
            </a:r>
            <a:endParaRPr lang="en-US" sz="1400" b="1" dirty="0" smtClean="0"/>
          </a:p>
          <a:p>
            <a:pPr marL="285750" lvl="0" indent="-285750">
              <a:buFont typeface="Wingdings" panose="05000000000000000000" pitchFamily="2" charset="2"/>
              <a:buChar char="Ø"/>
            </a:pPr>
            <a:r>
              <a:rPr lang="en-US" sz="1400" b="1" dirty="0" smtClean="0"/>
              <a:t>Rata2 </a:t>
            </a:r>
            <a:r>
              <a:rPr lang="en-US" sz="1400" b="1" dirty="0" err="1" smtClean="0"/>
              <a:t>riset</a:t>
            </a:r>
            <a:r>
              <a:rPr lang="en-US" sz="1400" b="1" dirty="0" smtClean="0"/>
              <a:t> = 20/</a:t>
            </a:r>
            <a:r>
              <a:rPr lang="en-US" sz="1400" b="1" dirty="0" err="1" smtClean="0"/>
              <a:t>tahun</a:t>
            </a:r>
            <a:endParaRPr lang="en-US" sz="1400" b="1" dirty="0" smtClean="0"/>
          </a:p>
          <a:p>
            <a:pPr marL="285750" lvl="0" indent="-285750">
              <a:buFont typeface="Wingdings" panose="05000000000000000000" pitchFamily="2" charset="2"/>
              <a:buChar char="Ø"/>
            </a:pPr>
            <a:r>
              <a:rPr lang="en-US" sz="1400" b="1" dirty="0" err="1" smtClean="0"/>
              <a:t>Dilaksanakan</a:t>
            </a:r>
            <a:r>
              <a:rPr lang="en-US" sz="1400" b="1" dirty="0" smtClean="0"/>
              <a:t> </a:t>
            </a:r>
            <a:r>
              <a:rPr lang="en-US" sz="1400" b="1" dirty="0" err="1" smtClean="0"/>
              <a:t>kerjasama</a:t>
            </a:r>
            <a:r>
              <a:rPr lang="en-US" sz="1400" b="1" dirty="0" smtClean="0"/>
              <a:t> </a:t>
            </a:r>
            <a:r>
              <a:rPr lang="en-US" sz="1400" b="1" dirty="0" err="1" smtClean="0"/>
              <a:t>kontraktual</a:t>
            </a:r>
            <a:r>
              <a:rPr lang="en-US" sz="1400" b="1" dirty="0" smtClean="0"/>
              <a:t> </a:t>
            </a:r>
          </a:p>
          <a:p>
            <a:pPr marL="285750" lvl="0" indent="-285750">
              <a:buFont typeface="Wingdings" panose="05000000000000000000" pitchFamily="2" charset="2"/>
              <a:buChar char="Ø"/>
            </a:pPr>
            <a:r>
              <a:rPr lang="en-US" sz="1400" b="1" dirty="0" err="1" smtClean="0"/>
              <a:t>Instrumen</a:t>
            </a:r>
            <a:r>
              <a:rPr lang="en-US" sz="1400" b="1" dirty="0" smtClean="0"/>
              <a:t> </a:t>
            </a:r>
            <a:r>
              <a:rPr lang="en-US" sz="1400" b="1" dirty="0" err="1" smtClean="0"/>
              <a:t>pendukung</a:t>
            </a:r>
            <a:r>
              <a:rPr lang="en-US" sz="1400" b="1" dirty="0" smtClean="0"/>
              <a:t> </a:t>
            </a:r>
            <a:r>
              <a:rPr lang="en-US" sz="1400" b="1" dirty="0" err="1" smtClean="0"/>
              <a:t>Riset</a:t>
            </a:r>
            <a:r>
              <a:rPr lang="en-US" sz="1400" b="1" dirty="0" smtClean="0"/>
              <a:t> </a:t>
            </a:r>
            <a:r>
              <a:rPr lang="id-ID" sz="1400" u="sng" dirty="0">
                <a:hlinkClick r:id="rId3"/>
              </a:rPr>
              <a:t>https://jendelalitbang.nganjukkab.go.id/</a:t>
            </a:r>
            <a:r>
              <a:rPr lang="id-ID" sz="1400" dirty="0"/>
              <a:t>.</a:t>
            </a:r>
            <a:endParaRPr lang="en-US" sz="1400" b="1" dirty="0" smtClean="0"/>
          </a:p>
          <a:p>
            <a:pPr marL="285750" lvl="0" indent="-285750">
              <a:buFont typeface="Wingdings" panose="05000000000000000000" pitchFamily="2" charset="2"/>
              <a:buChar char="Ø"/>
            </a:pPr>
            <a:r>
              <a:rPr lang="en-US" sz="1400" b="1" dirty="0" err="1" smtClean="0"/>
              <a:t>Sebagian</a:t>
            </a:r>
            <a:r>
              <a:rPr lang="en-US" sz="1400" b="1" dirty="0" smtClean="0"/>
              <a:t> </a:t>
            </a:r>
            <a:r>
              <a:rPr lang="en-US" sz="1400" b="1" dirty="0" err="1" smtClean="0"/>
              <a:t>besar</a:t>
            </a:r>
            <a:r>
              <a:rPr lang="en-US" sz="1400" b="1" dirty="0" smtClean="0"/>
              <a:t> </a:t>
            </a:r>
            <a:r>
              <a:rPr lang="en-US" sz="1400" b="1" dirty="0" err="1" smtClean="0"/>
              <a:t>anggaran</a:t>
            </a:r>
            <a:r>
              <a:rPr lang="en-US" sz="1400" b="1" dirty="0" smtClean="0"/>
              <a:t> APBD – Non APBD </a:t>
            </a:r>
            <a:r>
              <a:rPr lang="en-US" sz="1400" b="1" dirty="0" err="1" smtClean="0"/>
              <a:t>kurang</a:t>
            </a:r>
            <a:r>
              <a:rPr lang="en-US" sz="1400" b="1" dirty="0" smtClean="0"/>
              <a:t>/</a:t>
            </a:r>
            <a:r>
              <a:rPr lang="en-US" sz="1400" b="1" dirty="0" err="1" smtClean="0"/>
              <a:t>tdk</a:t>
            </a:r>
            <a:r>
              <a:rPr lang="en-US" sz="1400" b="1" dirty="0" smtClean="0"/>
              <a:t> </a:t>
            </a:r>
            <a:r>
              <a:rPr lang="en-US" sz="1400" b="1" dirty="0" err="1" smtClean="0"/>
              <a:t>ada</a:t>
            </a:r>
            <a:endParaRPr lang="en-US" sz="1400" b="1" dirty="0" smtClean="0"/>
          </a:p>
          <a:p>
            <a:pPr marL="285750" lvl="0" indent="-285750">
              <a:buFont typeface="Wingdings" panose="05000000000000000000" pitchFamily="2" charset="2"/>
              <a:buChar char="Ø"/>
            </a:pPr>
            <a:r>
              <a:rPr lang="en-US" sz="1400" b="1" dirty="0" smtClean="0"/>
              <a:t>SDM </a:t>
            </a:r>
            <a:r>
              <a:rPr lang="en-US" sz="1400" b="1" dirty="0" err="1" smtClean="0"/>
              <a:t>Pendukung</a:t>
            </a:r>
            <a:r>
              <a:rPr lang="en-US" sz="1400" b="1" dirty="0" smtClean="0"/>
              <a:t> </a:t>
            </a:r>
            <a:r>
              <a:rPr lang="en-US" sz="1400" b="1" dirty="0" err="1" smtClean="0"/>
              <a:t>Riset</a:t>
            </a:r>
            <a:r>
              <a:rPr lang="en-US" sz="1400" b="1" dirty="0" smtClean="0"/>
              <a:t> </a:t>
            </a:r>
            <a:r>
              <a:rPr lang="en-US" sz="1400" b="1" dirty="0" err="1" smtClean="0"/>
              <a:t>dan</a:t>
            </a:r>
            <a:r>
              <a:rPr lang="en-US" sz="1400" b="1" dirty="0" smtClean="0"/>
              <a:t> </a:t>
            </a:r>
            <a:r>
              <a:rPr lang="en-US" sz="1400" b="1" dirty="0" err="1" smtClean="0"/>
              <a:t>Inovasi</a:t>
            </a:r>
            <a:r>
              <a:rPr lang="en-US" sz="1400" b="1" dirty="0" smtClean="0"/>
              <a:t> minim (3 </a:t>
            </a:r>
            <a:r>
              <a:rPr lang="en-US" sz="1400" b="1" dirty="0" err="1" smtClean="0"/>
              <a:t>Peneliti</a:t>
            </a:r>
            <a:r>
              <a:rPr lang="en-US" sz="1400" b="1" dirty="0" smtClean="0"/>
              <a:t>, 9 </a:t>
            </a:r>
            <a:r>
              <a:rPr lang="en-US" sz="1400" b="1" dirty="0" err="1" smtClean="0"/>
              <a:t>Perencana</a:t>
            </a:r>
            <a:r>
              <a:rPr lang="en-US" sz="1400" b="1" dirty="0" smtClean="0"/>
              <a:t> ) </a:t>
            </a:r>
            <a:r>
              <a:rPr lang="en-US" sz="1400" b="1" dirty="0" err="1" smtClean="0">
                <a:solidFill>
                  <a:srgbClr val="FF0000"/>
                </a:solidFill>
              </a:rPr>
              <a:t>analis</a:t>
            </a:r>
            <a:r>
              <a:rPr lang="en-US" sz="1400" b="1" dirty="0" smtClean="0">
                <a:solidFill>
                  <a:srgbClr val="FF0000"/>
                </a:solidFill>
              </a:rPr>
              <a:t> </a:t>
            </a:r>
            <a:r>
              <a:rPr lang="en-US" sz="1400" b="1" dirty="0" err="1" smtClean="0">
                <a:solidFill>
                  <a:srgbClr val="FF0000"/>
                </a:solidFill>
              </a:rPr>
              <a:t>kebijakan</a:t>
            </a:r>
            <a:r>
              <a:rPr lang="en-US" sz="1400" b="1" dirty="0" smtClean="0">
                <a:solidFill>
                  <a:srgbClr val="FF0000"/>
                </a:solidFill>
              </a:rPr>
              <a:t> </a:t>
            </a:r>
            <a:r>
              <a:rPr lang="en-US" sz="1400" b="1" dirty="0" err="1" smtClean="0">
                <a:solidFill>
                  <a:srgbClr val="FF0000"/>
                </a:solidFill>
              </a:rPr>
              <a:t>dll</a:t>
            </a:r>
            <a:r>
              <a:rPr lang="en-US" sz="1400" b="1" dirty="0" smtClean="0">
                <a:solidFill>
                  <a:srgbClr val="FF0000"/>
                </a:solidFill>
              </a:rPr>
              <a:t> ?</a:t>
            </a:r>
            <a:endParaRPr lang="en-US" sz="1400" b="1" dirty="0" smtClean="0"/>
          </a:p>
        </p:txBody>
      </p:sp>
      <p:sp>
        <p:nvSpPr>
          <p:cNvPr id="13" name="Right Arrow 12"/>
          <p:cNvSpPr/>
          <p:nvPr/>
        </p:nvSpPr>
        <p:spPr>
          <a:xfrm>
            <a:off x="107504" y="1206141"/>
            <a:ext cx="2097305" cy="1142739"/>
          </a:xfrm>
          <a:prstGeom prst="rightArrow">
            <a:avLst>
              <a:gd name="adj1" fmla="val 75023"/>
              <a:gd name="adj2"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RISET DAN INOVASI PEMDA</a:t>
            </a:r>
          </a:p>
        </p:txBody>
      </p:sp>
      <p:sp>
        <p:nvSpPr>
          <p:cNvPr id="14" name="Rectangle 13"/>
          <p:cNvSpPr/>
          <p:nvPr/>
        </p:nvSpPr>
        <p:spPr>
          <a:xfrm>
            <a:off x="2174151" y="5766355"/>
            <a:ext cx="6574313" cy="830997"/>
          </a:xfrm>
          <a:prstGeom prst="rect">
            <a:avLst/>
          </a:prstGeom>
          <a:solidFill>
            <a:schemeClr val="bg1"/>
          </a:solidFill>
          <a:ln>
            <a:solidFill>
              <a:schemeClr val="tx1"/>
            </a:solidFill>
          </a:ln>
        </p:spPr>
        <p:txBody>
          <a:bodyPr wrap="square">
            <a:spAutoFit/>
          </a:bodyPr>
          <a:lstStyle/>
          <a:p>
            <a:pPr marL="285750" lvl="0" indent="-285750">
              <a:buFont typeface="Wingdings" panose="05000000000000000000" pitchFamily="2" charset="2"/>
              <a:buChar char="Ø"/>
            </a:pPr>
            <a:r>
              <a:rPr lang="en-US" sz="1600" b="1" dirty="0" err="1" smtClean="0"/>
              <a:t>Penyelenggara</a:t>
            </a:r>
            <a:r>
              <a:rPr lang="en-US" sz="1600" b="1" dirty="0" smtClean="0"/>
              <a:t> </a:t>
            </a:r>
            <a:r>
              <a:rPr lang="en-US" sz="1600" b="1" dirty="0" err="1" smtClean="0"/>
              <a:t>Riset</a:t>
            </a:r>
            <a:r>
              <a:rPr lang="en-US" sz="1600" b="1" dirty="0" smtClean="0"/>
              <a:t> </a:t>
            </a:r>
            <a:r>
              <a:rPr lang="en-US" sz="1600" b="1" dirty="0" err="1" smtClean="0"/>
              <a:t>dan</a:t>
            </a:r>
            <a:r>
              <a:rPr lang="en-US" sz="1600" b="1" dirty="0" smtClean="0"/>
              <a:t> </a:t>
            </a:r>
            <a:r>
              <a:rPr lang="en-US" sz="1600" b="1" dirty="0" err="1" smtClean="0"/>
              <a:t>Inovasi</a:t>
            </a:r>
            <a:r>
              <a:rPr lang="en-US" sz="1600" b="1" dirty="0" smtClean="0"/>
              <a:t> </a:t>
            </a:r>
            <a:r>
              <a:rPr lang="en-US" sz="1600" b="1" dirty="0" err="1" smtClean="0"/>
              <a:t>oleh</a:t>
            </a:r>
            <a:r>
              <a:rPr lang="en-US" sz="1600" b="1" dirty="0" smtClean="0"/>
              <a:t> </a:t>
            </a:r>
            <a:r>
              <a:rPr lang="en-US" sz="1600" b="1" dirty="0" err="1" smtClean="0"/>
              <a:t>berbagai</a:t>
            </a:r>
            <a:r>
              <a:rPr lang="en-US" sz="1600" b="1" dirty="0" smtClean="0"/>
              <a:t> </a:t>
            </a:r>
            <a:r>
              <a:rPr lang="en-US" sz="1600" b="1" dirty="0" err="1" smtClean="0"/>
              <a:t>unsur</a:t>
            </a:r>
            <a:endParaRPr lang="en-US" sz="1600" b="1" dirty="0" smtClean="0"/>
          </a:p>
          <a:p>
            <a:pPr marL="285750" lvl="0" indent="-285750">
              <a:buFont typeface="Wingdings" panose="05000000000000000000" pitchFamily="2" charset="2"/>
              <a:buChar char="Ø"/>
            </a:pPr>
            <a:r>
              <a:rPr lang="en-US" sz="1600" b="1" dirty="0" err="1" smtClean="0"/>
              <a:t>Penyelenggaraan</a:t>
            </a:r>
            <a:r>
              <a:rPr lang="en-US" sz="1600" b="1" dirty="0" smtClean="0"/>
              <a:t> </a:t>
            </a:r>
            <a:r>
              <a:rPr lang="en-US" sz="1600" b="1" dirty="0" err="1" smtClean="0"/>
              <a:t>belum</a:t>
            </a:r>
            <a:r>
              <a:rPr lang="en-US" sz="1600" b="1" dirty="0" smtClean="0"/>
              <a:t> </a:t>
            </a:r>
            <a:r>
              <a:rPr lang="en-US" sz="1600" b="1" dirty="0" err="1" smtClean="0"/>
              <a:t>terintegrasi</a:t>
            </a:r>
            <a:r>
              <a:rPr lang="en-US" sz="1600" b="1" dirty="0" smtClean="0"/>
              <a:t> </a:t>
            </a:r>
          </a:p>
          <a:p>
            <a:pPr marL="285750" lvl="0" indent="-285750">
              <a:buFont typeface="Wingdings" panose="05000000000000000000" pitchFamily="2" charset="2"/>
              <a:buChar char="Ø"/>
            </a:pPr>
            <a:r>
              <a:rPr lang="en-US" sz="1600" b="1" dirty="0" err="1" smtClean="0"/>
              <a:t>Pemanfaatan</a:t>
            </a:r>
            <a:r>
              <a:rPr lang="en-US" sz="1600" b="1" dirty="0" smtClean="0"/>
              <a:t> </a:t>
            </a:r>
            <a:r>
              <a:rPr lang="en-US" sz="1600" b="1" dirty="0" err="1" smtClean="0"/>
              <a:t>untuk</a:t>
            </a:r>
            <a:r>
              <a:rPr lang="en-US" sz="1600" b="1" dirty="0" smtClean="0"/>
              <a:t> </a:t>
            </a:r>
            <a:r>
              <a:rPr lang="en-US" sz="1600" b="1" dirty="0" err="1" smtClean="0"/>
              <a:t>pembangunan</a:t>
            </a:r>
            <a:r>
              <a:rPr lang="en-US" sz="1600" b="1" dirty="0" smtClean="0"/>
              <a:t> </a:t>
            </a:r>
            <a:r>
              <a:rPr lang="en-US" sz="1600" b="1" dirty="0" err="1" smtClean="0"/>
              <a:t>belum</a:t>
            </a:r>
            <a:r>
              <a:rPr lang="en-US" sz="1600" b="1" dirty="0" smtClean="0"/>
              <a:t> </a:t>
            </a:r>
            <a:r>
              <a:rPr lang="en-US" sz="1600" b="1" dirty="0" err="1" smtClean="0"/>
              <a:t>terukur</a:t>
            </a:r>
            <a:endParaRPr lang="en-US" sz="1600" b="1" dirty="0" smtClean="0"/>
          </a:p>
        </p:txBody>
      </p:sp>
      <p:sp>
        <p:nvSpPr>
          <p:cNvPr id="15" name="Right Arrow 14"/>
          <p:cNvSpPr/>
          <p:nvPr/>
        </p:nvSpPr>
        <p:spPr>
          <a:xfrm>
            <a:off x="107504" y="5598629"/>
            <a:ext cx="2097305" cy="1142739"/>
          </a:xfrm>
          <a:prstGeom prst="rightArrow">
            <a:avLst>
              <a:gd name="adj1" fmla="val 75023"/>
              <a:gd name="adj2"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RISET DAN INOVASI </a:t>
            </a:r>
          </a:p>
          <a:p>
            <a:pPr algn="ctr"/>
            <a:r>
              <a:rPr lang="en-US" sz="1400" b="1" dirty="0" smtClean="0"/>
              <a:t>NON PEMDA</a:t>
            </a:r>
            <a:endParaRPr lang="en-US" sz="1400" b="1" dirty="0"/>
          </a:p>
        </p:txBody>
      </p:sp>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2954430"/>
            <a:ext cx="6708986" cy="26348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ight Arrow 17"/>
          <p:cNvSpPr/>
          <p:nvPr/>
        </p:nvSpPr>
        <p:spPr>
          <a:xfrm>
            <a:off x="107504" y="3645024"/>
            <a:ext cx="2097305" cy="1142739"/>
          </a:xfrm>
          <a:prstGeom prst="rightArrow">
            <a:avLst>
              <a:gd name="adj1" fmla="val 75023"/>
              <a:gd name="adj2"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INDEKS INOVASI DAERAH</a:t>
            </a:r>
            <a:endParaRPr lang="en-US" sz="1400" b="1" dirty="0"/>
          </a:p>
        </p:txBody>
      </p:sp>
    </p:spTree>
    <p:extLst>
      <p:ext uri="{BB962C8B-B14F-4D97-AF65-F5344CB8AC3E}">
        <p14:creationId xmlns:p14="http://schemas.microsoft.com/office/powerpoint/2010/main" val="721533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773</TotalTime>
  <Words>1530</Words>
  <Application>Microsoft Office PowerPoint</Application>
  <PresentationFormat>On-screen Show (4:3)</PresentationFormat>
  <Paragraphs>327</Paragraphs>
  <Slides>20</Slides>
  <Notes>13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KRITERIA KOMODITI UNGGULAN</vt:lpstr>
      <vt:lpstr>KLASIFIKASI KOMODITAS</vt:lpstr>
      <vt:lpstr>KLASIFIKASI DAN KRITERIA KOMODITAS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Balitbang</dc:creator>
  <cp:lastModifiedBy>Balitbang</cp:lastModifiedBy>
  <cp:revision>66</cp:revision>
  <dcterms:created xsi:type="dcterms:W3CDTF">2025-06-24T12:19:19Z</dcterms:created>
  <dcterms:modified xsi:type="dcterms:W3CDTF">2025-07-09T18:46:30Z</dcterms:modified>
</cp:coreProperties>
</file>