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/>
    <p:restoredTop sz="94658"/>
  </p:normalViewPr>
  <p:slideViewPr>
    <p:cSldViewPr snapToGrid="0">
      <p:cViewPr varScale="1">
        <p:scale>
          <a:sx n="106" d="100"/>
          <a:sy n="106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B1D4-EF6E-1249-92F3-108973817AB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3E6B-DD8F-EA42-91FC-50B54D0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13E6B-DD8F-EA42-91FC-50B54D0D1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C0BF-FC82-AB42-8001-524BCC4FBEDA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82BD-35A2-3E43-A350-E797056F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mas@ubhara.ac.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A9293-9C8E-1DD1-E9E1-4FEBEC5D6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Sosialisasi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Aplikasi Pembayaran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NON SPP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75136-2B3B-6211-2B76-D867C784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Universitas Bhayangkara Surabaya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B3DB0-8786-0177-006D-4945D6885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8148"/>
            <a:ext cx="5608320" cy="5857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567C9-5A0F-4429-25F6-0DB51DEB138E}"/>
              </a:ext>
            </a:extLst>
          </p:cNvPr>
          <p:cNvSpPr txBox="1"/>
          <p:nvPr/>
        </p:nvSpPr>
        <p:spPr>
          <a:xfrm>
            <a:off x="8906946" y="5893693"/>
            <a:ext cx="245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Surabaya , 23 April 2026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F3680-A898-4C96-4FEC-6CECBB4C2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128" y="-2"/>
            <a:ext cx="1657696" cy="425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D493A-0FB0-EB69-8C5C-66420B9E5094}"/>
              </a:ext>
            </a:extLst>
          </p:cNvPr>
          <p:cNvSpPr txBox="1"/>
          <p:nvPr/>
        </p:nvSpPr>
        <p:spPr>
          <a:xfrm>
            <a:off x="2790485" y="4089002"/>
            <a:ext cx="221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Oleh : R Dimas Adityo</a:t>
            </a:r>
          </a:p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dimas@ubhara.ac.id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085106100260</a:t>
            </a:r>
          </a:p>
        </p:txBody>
      </p:sp>
    </p:spTree>
    <p:extLst>
      <p:ext uri="{BB962C8B-B14F-4D97-AF65-F5344CB8AC3E}">
        <p14:creationId xmlns:p14="http://schemas.microsoft.com/office/powerpoint/2010/main" val="245345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3160-6563-2AD5-1AD1-B5442CA2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711" y="63063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MENU PEMBAYARAN NON SPP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8B53B-05B7-E0B5-2D26-9DCD6BEB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32" y="472966"/>
            <a:ext cx="4671603" cy="632197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8E2B03-6FD9-01B0-BC79-524ADC5CE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792" y="2158563"/>
            <a:ext cx="3378200" cy="26670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1F18A9CA-1E2A-13EF-C590-79BD2884FD74}"/>
              </a:ext>
            </a:extLst>
          </p:cNvPr>
          <p:cNvSpPr/>
          <p:nvPr/>
        </p:nvSpPr>
        <p:spPr>
          <a:xfrm>
            <a:off x="4744995" y="3249827"/>
            <a:ext cx="1643448" cy="6301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A855D-A7A2-D832-235E-9B83BEB5CFBD}"/>
              </a:ext>
            </a:extLst>
          </p:cNvPr>
          <p:cNvSpPr txBox="1"/>
          <p:nvPr/>
        </p:nvSpPr>
        <p:spPr>
          <a:xfrm>
            <a:off x="4597212" y="2326497"/>
            <a:ext cx="254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CONTOH </a:t>
            </a:r>
            <a:br>
              <a:rPr lang="en-US" dirty="0"/>
            </a:br>
            <a:r>
              <a:rPr lang="en-US" dirty="0"/>
              <a:t>MENU PEMBAYARAN </a:t>
            </a:r>
          </a:p>
          <a:p>
            <a:r>
              <a:rPr lang="en-US" dirty="0"/>
              <a:t>YANG TELAH DIAKTIFKAN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EF79D3-B7AF-D8F8-DB03-DDE2EF12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C5FB6B-79FB-DE61-817B-E6BD23997F6B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8AF98-1154-5B63-E9C1-C32F5DE3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F1C1C-88CC-F52D-B552-0B2DD44B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41" y="778477"/>
            <a:ext cx="46609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8DCEFF-21B2-4699-777B-E91C64352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9" y="1996302"/>
            <a:ext cx="2984500" cy="26924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DEADF01-B8C5-EA35-D96E-67AC7B9A0642}"/>
              </a:ext>
            </a:extLst>
          </p:cNvPr>
          <p:cNvSpPr/>
          <p:nvPr/>
        </p:nvSpPr>
        <p:spPr>
          <a:xfrm>
            <a:off x="3818942" y="3336324"/>
            <a:ext cx="1643448" cy="6301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D7179-4604-FD7D-5C7D-0EE23B63B916}"/>
              </a:ext>
            </a:extLst>
          </p:cNvPr>
          <p:cNvSpPr txBox="1"/>
          <p:nvPr/>
        </p:nvSpPr>
        <p:spPr>
          <a:xfrm>
            <a:off x="3671159" y="2412994"/>
            <a:ext cx="2620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CONTOH </a:t>
            </a:r>
            <a:br>
              <a:rPr lang="en-US" dirty="0"/>
            </a:br>
            <a:r>
              <a:rPr lang="en-US" dirty="0"/>
              <a:t>MENU PEMBAYARAN </a:t>
            </a:r>
          </a:p>
          <a:p>
            <a:r>
              <a:rPr lang="en-US" dirty="0"/>
              <a:t>YANG BELUM DIAKTIFKAN</a:t>
            </a:r>
          </a:p>
        </p:txBody>
      </p:sp>
    </p:spTree>
    <p:extLst>
      <p:ext uri="{BB962C8B-B14F-4D97-AF65-F5344CB8AC3E}">
        <p14:creationId xmlns:p14="http://schemas.microsoft.com/office/powerpoint/2010/main" val="163681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FE62C-C714-DB8C-AF0D-09FB49C3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060"/>
            <a:ext cx="10515600" cy="14527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Jika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Mobile BNI / </a:t>
            </a:r>
            <a:r>
              <a:rPr lang="en-US" dirty="0" err="1"/>
              <a:t>Mesin</a:t>
            </a:r>
            <a:r>
              <a:rPr lang="en-US" dirty="0"/>
              <a:t> ATM BNI</a:t>
            </a:r>
          </a:p>
          <a:p>
            <a:pPr marL="0" indent="0">
              <a:buNone/>
            </a:pPr>
            <a:r>
              <a:rPr lang="en-US" dirty="0"/>
              <a:t>   Masuk </a:t>
            </a:r>
            <a:r>
              <a:rPr lang="en-US" dirty="0" err="1"/>
              <a:t>Kedalam</a:t>
            </a:r>
            <a:r>
              <a:rPr lang="en-US" dirty="0"/>
              <a:t> Transfer /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VA (Virtual Account)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3F220F-2BD7-EF0C-D26B-E97758EED51C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B1C9A-9E4D-CBBA-4B07-D290EDA1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C59F4-FB8C-7DAD-5187-3381A0CD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1" y="2057400"/>
            <a:ext cx="4457700" cy="480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F1D190-46E5-7BEF-7425-3D3AE8D99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005" y="2211859"/>
            <a:ext cx="4521200" cy="28702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4A88A9BF-FAAE-B0D6-C712-F73E8CCCD0BA}"/>
              </a:ext>
            </a:extLst>
          </p:cNvPr>
          <p:cNvSpPr/>
          <p:nvPr/>
        </p:nvSpPr>
        <p:spPr>
          <a:xfrm rot="5400000">
            <a:off x="5020962" y="5189838"/>
            <a:ext cx="1334530" cy="81554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7D773-D1BA-270D-5323-4ECB270D9F33}"/>
              </a:ext>
            </a:extLst>
          </p:cNvPr>
          <p:cNvSpPr txBox="1"/>
          <p:nvPr/>
        </p:nvSpPr>
        <p:spPr>
          <a:xfrm>
            <a:off x="5302163" y="6350192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Pilih</a:t>
            </a:r>
            <a:r>
              <a:rPr lang="en-US" dirty="0"/>
              <a:t> Menu  Virtual Account</a:t>
            </a:r>
          </a:p>
        </p:txBody>
      </p:sp>
    </p:spTree>
    <p:extLst>
      <p:ext uri="{BB962C8B-B14F-4D97-AF65-F5344CB8AC3E}">
        <p14:creationId xmlns:p14="http://schemas.microsoft.com/office/powerpoint/2010/main" val="98275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254B-F835-8BFF-DB74-4DBF6CA3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782"/>
            <a:ext cx="10515600" cy="759340"/>
          </a:xfrm>
        </p:spPr>
        <p:txBody>
          <a:bodyPr/>
          <a:lstStyle/>
          <a:p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BNI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CCF37F-3F56-24B4-AEF6-C0A57DFDCD64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D4FF6-5FC8-092A-E5C2-629A59C0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6F490-63FA-3CF6-7B88-D6256D935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95" y="1330282"/>
            <a:ext cx="3406385" cy="290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70692-F253-93B0-7F52-EF1CC2F42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3" y="1066090"/>
            <a:ext cx="4226049" cy="5719013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41A6637F-7F13-B160-2501-8004BE9DA218}"/>
              </a:ext>
            </a:extLst>
          </p:cNvPr>
          <p:cNvSpPr/>
          <p:nvPr/>
        </p:nvSpPr>
        <p:spPr>
          <a:xfrm>
            <a:off x="3419560" y="5471209"/>
            <a:ext cx="2162433" cy="6693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A96C0-A1EA-D403-7E53-37DBB0FB8495}"/>
              </a:ext>
            </a:extLst>
          </p:cNvPr>
          <p:cNvSpPr txBox="1"/>
          <p:nvPr/>
        </p:nvSpPr>
        <p:spPr>
          <a:xfrm>
            <a:off x="5602108" y="5471209"/>
            <a:ext cx="328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Masukkan </a:t>
            </a:r>
            <a:r>
              <a:rPr lang="en-US" dirty="0" err="1"/>
              <a:t>Nomor</a:t>
            </a:r>
            <a:r>
              <a:rPr lang="en-US" dirty="0"/>
              <a:t> VA </a:t>
            </a:r>
            <a:br>
              <a:rPr lang="en-US" dirty="0"/>
            </a:br>
            <a:r>
              <a:rPr lang="en-US" dirty="0" err="1"/>
              <a:t>dari</a:t>
            </a:r>
            <a:r>
              <a:rPr lang="en-US" dirty="0"/>
              <a:t> system </a:t>
            </a:r>
            <a:r>
              <a:rPr lang="en-US" dirty="0" err="1"/>
              <a:t>pembayaran</a:t>
            </a:r>
            <a:r>
              <a:rPr lang="en-US" dirty="0"/>
              <a:t> non SPP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D8B4DB54-D597-F938-307E-2BDEACA26420}"/>
              </a:ext>
            </a:extLst>
          </p:cNvPr>
          <p:cNvSpPr/>
          <p:nvPr/>
        </p:nvSpPr>
        <p:spPr>
          <a:xfrm>
            <a:off x="5581993" y="3370520"/>
            <a:ext cx="753763" cy="173612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3EC95-CDAA-FF75-3B9F-9E157183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380" y="634219"/>
            <a:ext cx="3205572" cy="6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3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A3C52B-1415-177C-02C2-BD8E70ACB1E9}"/>
              </a:ext>
            </a:extLst>
          </p:cNvPr>
          <p:cNvSpPr txBox="1">
            <a:spLocks/>
          </p:cNvSpPr>
          <p:nvPr/>
        </p:nvSpPr>
        <p:spPr>
          <a:xfrm>
            <a:off x="0" y="442782"/>
            <a:ext cx="10515600" cy="759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Non BNI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197B24-D60A-C78B-DBF7-3FE8598D5E8B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65A22-9770-DBB9-9451-4CBAF3C4AE7F}"/>
              </a:ext>
            </a:extLst>
          </p:cNvPr>
          <p:cNvSpPr txBox="1"/>
          <p:nvPr/>
        </p:nvSpPr>
        <p:spPr>
          <a:xfrm>
            <a:off x="123568" y="120212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Melalui</a:t>
            </a:r>
            <a:r>
              <a:rPr lang="en-US" dirty="0"/>
              <a:t> Mobile Banking Bank BCA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E0C97-C22E-10FC-8E7F-EFCBA0E8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6" y="1482811"/>
            <a:ext cx="1976910" cy="2755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6A622-8512-D5C4-5E9A-6AEEB525C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70" y="1482811"/>
            <a:ext cx="1643449" cy="2755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F95FF-8DA3-DC9C-7EE3-D87723382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035" y="1482811"/>
            <a:ext cx="2014965" cy="275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7294C2-7C5B-2744-C28B-139ECDCD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516" y="1482811"/>
            <a:ext cx="2153502" cy="2755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AD2B8D-D71E-264C-6C80-106D0C496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558" y="1386788"/>
            <a:ext cx="3492136" cy="19982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1EA50D5-E483-9DE8-765D-52D891358CCE}"/>
              </a:ext>
            </a:extLst>
          </p:cNvPr>
          <p:cNvSpPr/>
          <p:nvPr/>
        </p:nvSpPr>
        <p:spPr>
          <a:xfrm>
            <a:off x="1044231" y="4376954"/>
            <a:ext cx="383060" cy="2842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D3063D-A1F3-51CA-904B-62A2AC6A77BF}"/>
              </a:ext>
            </a:extLst>
          </p:cNvPr>
          <p:cNvSpPr/>
          <p:nvPr/>
        </p:nvSpPr>
        <p:spPr>
          <a:xfrm>
            <a:off x="2953264" y="4376953"/>
            <a:ext cx="383060" cy="2842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F6EF0-93F5-79B3-C9A9-31467E83F5A4}"/>
              </a:ext>
            </a:extLst>
          </p:cNvPr>
          <p:cNvSpPr/>
          <p:nvPr/>
        </p:nvSpPr>
        <p:spPr>
          <a:xfrm>
            <a:off x="4874740" y="4330187"/>
            <a:ext cx="383060" cy="2842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CFD5C-975C-8D92-8885-03CD21D9931B}"/>
              </a:ext>
            </a:extLst>
          </p:cNvPr>
          <p:cNvSpPr/>
          <p:nvPr/>
        </p:nvSpPr>
        <p:spPr>
          <a:xfrm>
            <a:off x="7095737" y="4293117"/>
            <a:ext cx="383060" cy="2842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9FF1D2-BB0F-8F27-818C-10DC40A2DE8C}"/>
              </a:ext>
            </a:extLst>
          </p:cNvPr>
          <p:cNvSpPr/>
          <p:nvPr/>
        </p:nvSpPr>
        <p:spPr>
          <a:xfrm>
            <a:off x="10007096" y="3472935"/>
            <a:ext cx="383060" cy="315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8D224B-05B1-A3D2-0092-0F32AB07D29E}"/>
              </a:ext>
            </a:extLst>
          </p:cNvPr>
          <p:cNvSpPr txBox="1"/>
          <p:nvPr/>
        </p:nvSpPr>
        <p:spPr>
          <a:xfrm>
            <a:off x="176473" y="4955060"/>
            <a:ext cx="5081327" cy="175432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/>
              <a:t>Masuk </a:t>
            </a:r>
            <a:r>
              <a:rPr lang="en-US" dirty="0" err="1"/>
              <a:t>Kedalam</a:t>
            </a:r>
            <a:r>
              <a:rPr lang="en-US" dirty="0"/>
              <a:t> Menu Mobile BCA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Menu m-transfer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“Antar Bank”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Bank BNI </a:t>
            </a:r>
          </a:p>
          <a:p>
            <a:pPr marL="342900" indent="-342900">
              <a:buAutoNum type="arabicPeriod"/>
            </a:pPr>
            <a:r>
              <a:rPr lang="en-US" dirty="0"/>
              <a:t>Masukkan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Tujuan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Nomor</a:t>
            </a:r>
            <a:r>
              <a:rPr lang="en-US" dirty="0">
                <a:sym typeface="Wingdings" pitchFamily="2" charset="2"/>
              </a:rPr>
              <a:t> VA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9E20B9-BEDB-A4D1-5E27-F7A57054A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B33803-8514-15FD-7BAA-4EDAC8604F7B}"/>
              </a:ext>
            </a:extLst>
          </p:cNvPr>
          <p:cNvSpPr txBox="1"/>
          <p:nvPr/>
        </p:nvSpPr>
        <p:spPr>
          <a:xfrm>
            <a:off x="7478797" y="5500211"/>
            <a:ext cx="316671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:</a:t>
            </a:r>
          </a:p>
          <a:p>
            <a:r>
              <a:rPr lang="en-US" dirty="0" err="1"/>
              <a:t>Biaya</a:t>
            </a:r>
            <a:r>
              <a:rPr lang="en-US" dirty="0"/>
              <a:t> Admin Transfer Antar Bank </a:t>
            </a:r>
            <a:r>
              <a:rPr lang="en-US" dirty="0" err="1"/>
              <a:t>Ditanggung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11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8CE68-B21C-4615-452C-8F4501B5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287DF-B984-487D-4758-669575ABFF40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CCB0F-5DAA-DF4C-1380-DA4A0998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811" y="598094"/>
            <a:ext cx="4857058" cy="6153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3CCE8-5D17-F7BB-45EE-1D2BADF2D2A3}"/>
              </a:ext>
            </a:extLst>
          </p:cNvPr>
          <p:cNvSpPr txBox="1"/>
          <p:nvPr/>
        </p:nvSpPr>
        <p:spPr>
          <a:xfrm>
            <a:off x="420130" y="778475"/>
            <a:ext cx="368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BUKTI LUNAS PEMBAYARAN NON SPP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35831-0E18-3557-047A-D1BC4A526B8A}"/>
              </a:ext>
            </a:extLst>
          </p:cNvPr>
          <p:cNvSpPr txBox="1"/>
          <p:nvPr/>
        </p:nvSpPr>
        <p:spPr>
          <a:xfrm>
            <a:off x="9835116" y="4774019"/>
            <a:ext cx="2105247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:</a:t>
            </a:r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</a:t>
            </a:r>
          </a:p>
          <a:p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cetak</a:t>
            </a:r>
            <a:r>
              <a:rPr lang="en-US" dirty="0"/>
              <a:t> dan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44D8-CB9E-D237-90F3-488C33B2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" y="180596"/>
            <a:ext cx="10515600" cy="1325563"/>
          </a:xfrm>
        </p:spPr>
        <p:txBody>
          <a:bodyPr/>
          <a:lstStyle/>
          <a:p>
            <a:r>
              <a:rPr lang="en-US" dirty="0"/>
              <a:t>NOTIFIKASI WHATS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36FE1-0063-B5B7-CE4D-2CD91C97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683179-6019-457B-DCA0-8C581A90601E}"/>
              </a:ext>
            </a:extLst>
          </p:cNvPr>
          <p:cNvSpPr txBox="1">
            <a:spLocks/>
          </p:cNvSpPr>
          <p:nvPr/>
        </p:nvSpPr>
        <p:spPr>
          <a:xfrm>
            <a:off x="0" y="106241"/>
            <a:ext cx="1042888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MENU PEMBAYARAN NON SPP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1A2A8-E1D4-A57B-9FD2-708C6036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3" y="1414677"/>
            <a:ext cx="3449251" cy="22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E3595E-8132-2B98-A680-8D0E9A1C0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414677"/>
            <a:ext cx="3946611" cy="219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2CA2F-CBCC-21BF-F5C6-713F90189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169" y="1414676"/>
            <a:ext cx="3822700" cy="224309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EED58E0-6772-5040-FCFC-CE62FCD67F5D}"/>
              </a:ext>
            </a:extLst>
          </p:cNvPr>
          <p:cNvSpPr/>
          <p:nvPr/>
        </p:nvSpPr>
        <p:spPr>
          <a:xfrm>
            <a:off x="1594022" y="3855308"/>
            <a:ext cx="358346" cy="38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831F47-D878-40AC-5DEC-163A4815D17F}"/>
              </a:ext>
            </a:extLst>
          </p:cNvPr>
          <p:cNvSpPr/>
          <p:nvPr/>
        </p:nvSpPr>
        <p:spPr>
          <a:xfrm>
            <a:off x="5606706" y="3663778"/>
            <a:ext cx="358346" cy="38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CBA2C-399D-E348-FB26-4F3B8A075E94}"/>
              </a:ext>
            </a:extLst>
          </p:cNvPr>
          <p:cNvSpPr/>
          <p:nvPr/>
        </p:nvSpPr>
        <p:spPr>
          <a:xfrm>
            <a:off x="10120184" y="3678194"/>
            <a:ext cx="358346" cy="38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565E5-EF1C-0D27-4B98-CEC731A88D42}"/>
              </a:ext>
            </a:extLst>
          </p:cNvPr>
          <p:cNvSpPr txBox="1"/>
          <p:nvPr/>
        </p:nvSpPr>
        <p:spPr>
          <a:xfrm>
            <a:off x="469557" y="4757351"/>
            <a:ext cx="7970900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/>
              <a:t>NOTIFIKASI WA  KEPADA OPERATOR UNTUK AKTIFASI MAHASISWA.</a:t>
            </a:r>
          </a:p>
          <a:p>
            <a:pPr marL="342900" indent="-342900">
              <a:buAutoNum type="arabicPeriod"/>
            </a:pPr>
            <a:r>
              <a:rPr lang="en-US" dirty="0"/>
              <a:t>NOTIFIKASI WA KEPADA MAHASISWA, BAHWA AKUN MAHASISWA TELAH AKTIF.</a:t>
            </a:r>
          </a:p>
          <a:p>
            <a:pPr marL="342900" indent="-342900">
              <a:buAutoNum type="arabicPeriod"/>
            </a:pPr>
            <a:r>
              <a:rPr lang="en-US" dirty="0"/>
              <a:t>NOTIFIKASI WA KEPADA MAHASISWA UNTUK STATUS LUNAS PEMBAYARAN.</a:t>
            </a:r>
          </a:p>
        </p:txBody>
      </p:sp>
    </p:spTree>
    <p:extLst>
      <p:ext uri="{BB962C8B-B14F-4D97-AF65-F5344CB8AC3E}">
        <p14:creationId xmlns:p14="http://schemas.microsoft.com/office/powerpoint/2010/main" val="216199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8931-89B3-F65A-30AA-1F9278FC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PENUTUP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527D4-1E8F-C5B3-9CA2-F5250AD5160C}"/>
              </a:ext>
            </a:extLst>
          </p:cNvPr>
          <p:cNvSpPr txBox="1"/>
          <p:nvPr/>
        </p:nvSpPr>
        <p:spPr>
          <a:xfrm>
            <a:off x="3747440" y="2560451"/>
            <a:ext cx="4697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TERIMA KASIH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AFE7D-8F63-9751-2AB0-D5933210C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-17782"/>
            <a:ext cx="1546485" cy="396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21404-470D-AACC-BD06-E705B0F582CF}"/>
              </a:ext>
            </a:extLst>
          </p:cNvPr>
          <p:cNvSpPr txBox="1"/>
          <p:nvPr/>
        </p:nvSpPr>
        <p:spPr>
          <a:xfrm>
            <a:off x="4787565" y="3915941"/>
            <a:ext cx="2616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>
                <a:solidFill>
                  <a:srgbClr val="0A0A0A"/>
                </a:solidFill>
                <a:effectLst/>
                <a:latin typeface="Google Sans"/>
              </a:rPr>
              <a:t>ありがとうございます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9B8CD-EA9D-8E80-5DFC-63D098D06D34}"/>
              </a:ext>
            </a:extLst>
          </p:cNvPr>
          <p:cNvSpPr txBox="1"/>
          <p:nvPr/>
        </p:nvSpPr>
        <p:spPr>
          <a:xfrm>
            <a:off x="5594294" y="4886147"/>
            <a:ext cx="100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b="1" i="0" dirty="0">
                <a:solidFill>
                  <a:srgbClr val="0A0A0A"/>
                </a:solidFill>
                <a:effectLst/>
                <a:latin typeface="Google Sans"/>
              </a:rPr>
              <a:t>شكراً كثيراً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4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46ED-15AB-E54F-DCEF-5120F2A9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Media </a:t>
            </a:r>
            <a:r>
              <a:rPr lang="en-US" sz="3200" dirty="0" err="1"/>
              <a:t>Pembayaran</a:t>
            </a:r>
            <a:r>
              <a:rPr lang="en-US" sz="3200" dirty="0"/>
              <a:t> Di </a:t>
            </a:r>
            <a:r>
              <a:rPr lang="en-US" sz="3200" dirty="0" err="1"/>
              <a:t>Linkungan</a:t>
            </a:r>
            <a:r>
              <a:rPr lang="en-US" sz="3200" dirty="0"/>
              <a:t> Universitas Bhayangkara Surabaya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BE14-3548-CD5E-B723-538262DC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SPP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 SPP </a:t>
            </a:r>
          </a:p>
        </p:txBody>
      </p:sp>
      <p:pic>
        <p:nvPicPr>
          <p:cNvPr id="1026" name="Picture 2" descr="Ilustrasi bangunan bank dengan uang kertas dan koin Konsep ...">
            <a:extLst>
              <a:ext uri="{FF2B5EF4-FFF2-40B4-BE49-F238E27FC236}">
                <a16:creationId xmlns:a16="http://schemas.microsoft.com/office/drawing/2014/main" id="{76F3F4FB-2736-E035-0400-A23DF4F8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52" y="1728861"/>
            <a:ext cx="2130433" cy="13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Up Arrow 4">
            <a:extLst>
              <a:ext uri="{FF2B5EF4-FFF2-40B4-BE49-F238E27FC236}">
                <a16:creationId xmlns:a16="http://schemas.microsoft.com/office/drawing/2014/main" id="{A3FC7056-8926-8FEE-99BB-2CB1E9A0A94F}"/>
              </a:ext>
            </a:extLst>
          </p:cNvPr>
          <p:cNvSpPr/>
          <p:nvPr/>
        </p:nvSpPr>
        <p:spPr>
          <a:xfrm rot="5400000">
            <a:off x="2073851" y="1338128"/>
            <a:ext cx="917087" cy="2733885"/>
          </a:xfrm>
          <a:prstGeom prst="leftUpArrow">
            <a:avLst>
              <a:gd name="adj1" fmla="val 25000"/>
              <a:gd name="adj2" fmla="val 24441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ara Mahasiswa Baru Mengenali Dunia Kampus - Pantura Post">
            <a:extLst>
              <a:ext uri="{FF2B5EF4-FFF2-40B4-BE49-F238E27FC236}">
                <a16:creationId xmlns:a16="http://schemas.microsoft.com/office/drawing/2014/main" id="{E4C0AB4B-DDD2-9FEF-4E64-BAD24156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77" y="3532226"/>
            <a:ext cx="145025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459A1-D8B4-CD3E-47D3-05D782B99BAF}"/>
              </a:ext>
            </a:extLst>
          </p:cNvPr>
          <p:cNvSpPr txBox="1"/>
          <p:nvPr/>
        </p:nvSpPr>
        <p:spPr>
          <a:xfrm>
            <a:off x="7546428" y="1820877"/>
            <a:ext cx="17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Melalui</a:t>
            </a:r>
            <a:r>
              <a:rPr lang="en-US" dirty="0"/>
              <a:t> ATM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1E17E17-02EE-4945-B0FC-8D92769D9DE1}"/>
              </a:ext>
            </a:extLst>
          </p:cNvPr>
          <p:cNvSpPr/>
          <p:nvPr/>
        </p:nvSpPr>
        <p:spPr>
          <a:xfrm>
            <a:off x="2623325" y="5431007"/>
            <a:ext cx="1443757" cy="4474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D7A12-168B-4CC6-6F7F-4A4EE36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35" y="1604124"/>
            <a:ext cx="2007385" cy="1140083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59CF10E2-6BDE-F94E-F580-E5FE6853A17B}"/>
              </a:ext>
            </a:extLst>
          </p:cNvPr>
          <p:cNvSpPr/>
          <p:nvPr/>
        </p:nvSpPr>
        <p:spPr>
          <a:xfrm rot="9487993">
            <a:off x="7062556" y="2376282"/>
            <a:ext cx="1145627" cy="2114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F7783-F773-B12B-566F-48B6413A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655" y="2929687"/>
            <a:ext cx="2015928" cy="111601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A744588E-C409-1057-1E9A-B5081AF3ACCE}"/>
              </a:ext>
            </a:extLst>
          </p:cNvPr>
          <p:cNvSpPr/>
          <p:nvPr/>
        </p:nvSpPr>
        <p:spPr>
          <a:xfrm rot="880436">
            <a:off x="7073462" y="2929687"/>
            <a:ext cx="1261241" cy="2339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90F52-5E31-6A8E-DE1B-36B3014D6309}"/>
              </a:ext>
            </a:extLst>
          </p:cNvPr>
          <p:cNvSpPr txBox="1"/>
          <p:nvPr/>
        </p:nvSpPr>
        <p:spPr>
          <a:xfrm>
            <a:off x="7733942" y="2730416"/>
            <a:ext cx="153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Melalui</a:t>
            </a:r>
            <a:r>
              <a:rPr lang="en-US" dirty="0"/>
              <a:t> Teller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332D03-8501-2013-D50C-10846D55F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287" y="4466662"/>
            <a:ext cx="909760" cy="164698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E445924-0350-FF32-27F1-F1E721CA484D}"/>
              </a:ext>
            </a:extLst>
          </p:cNvPr>
          <p:cNvSpPr/>
          <p:nvPr/>
        </p:nvSpPr>
        <p:spPr>
          <a:xfrm rot="1765766">
            <a:off x="6900527" y="3390081"/>
            <a:ext cx="1485000" cy="2842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4CBD8-79AF-F932-90BE-374D19AF9C2C}"/>
              </a:ext>
            </a:extLst>
          </p:cNvPr>
          <p:cNvSpPr txBox="1"/>
          <p:nvPr/>
        </p:nvSpPr>
        <p:spPr>
          <a:xfrm>
            <a:off x="7635369" y="4011392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Melalui</a:t>
            </a:r>
            <a:r>
              <a:rPr lang="en-US" dirty="0"/>
              <a:t> Mobile </a:t>
            </a:r>
          </a:p>
          <a:p>
            <a:r>
              <a:rPr lang="en-US" dirty="0"/>
              <a:t>Banking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856DC6-0A7E-5402-808E-354AA28BA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000" y="3043594"/>
            <a:ext cx="1063149" cy="649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E12AB5-77D8-8CE2-A3A3-D876811E0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652" y="5784281"/>
            <a:ext cx="1463282" cy="8361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5DD566-36F5-F80C-A3B9-E7FBCEA64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831" y="4657723"/>
            <a:ext cx="1014923" cy="1071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62B196-BF8F-77C9-CA63-B0F6FC091DB8}"/>
              </a:ext>
            </a:extLst>
          </p:cNvPr>
          <p:cNvSpPr txBox="1"/>
          <p:nvPr/>
        </p:nvSpPr>
        <p:spPr>
          <a:xfrm>
            <a:off x="7064400" y="4897821"/>
            <a:ext cx="1952001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/>
              <a:t>Wisuda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Tugas</a:t>
            </a:r>
            <a:r>
              <a:rPr lang="en-US" sz="1400" dirty="0"/>
              <a:t> Akhir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KKN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Praktikum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Magang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Semester Antara 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Toefl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Matrikulasi</a:t>
            </a:r>
            <a:endParaRPr lang="en-US" sz="14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3DCCFF5-3172-B47E-AE33-486BABE34263}"/>
              </a:ext>
            </a:extLst>
          </p:cNvPr>
          <p:cNvSpPr/>
          <p:nvPr/>
        </p:nvSpPr>
        <p:spPr>
          <a:xfrm>
            <a:off x="5950243" y="5468131"/>
            <a:ext cx="1063149" cy="3731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F714-DF3F-1631-A208-04FB1FC8E1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5A2DA-1033-3394-F2C2-EEA7DCCD146F}"/>
              </a:ext>
            </a:extLst>
          </p:cNvPr>
          <p:cNvSpPr txBox="1"/>
          <p:nvPr/>
        </p:nvSpPr>
        <p:spPr>
          <a:xfrm>
            <a:off x="9131190" y="6113642"/>
            <a:ext cx="302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pembayaran.ubhara.id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8784258-9765-59A8-56BB-C8DCD0703465}"/>
              </a:ext>
            </a:extLst>
          </p:cNvPr>
          <p:cNvSpPr/>
          <p:nvPr/>
        </p:nvSpPr>
        <p:spPr>
          <a:xfrm>
            <a:off x="9121874" y="5562230"/>
            <a:ext cx="278624" cy="260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386A-872F-F973-672F-9D162F8C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Non SPP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29B0-C5CD-EAA0-38C9-11A01B9B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Maret 2026 </a:t>
            </a:r>
          </a:p>
          <a:p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Bank BNI </a:t>
            </a:r>
          </a:p>
          <a:p>
            <a:r>
              <a:rPr lang="en-US" dirty="0"/>
              <a:t>Telah </a:t>
            </a:r>
            <a:r>
              <a:rPr lang="en-US" dirty="0" err="1"/>
              <a:t>Mengakomodir</a:t>
            </a:r>
            <a:r>
              <a:rPr lang="en-US" dirty="0"/>
              <a:t> 8 Jenis </a:t>
            </a:r>
            <a:r>
              <a:rPr lang="en-US" dirty="0" err="1"/>
              <a:t>Pembayaran</a:t>
            </a:r>
            <a:r>
              <a:rPr lang="en-US" dirty="0"/>
              <a:t> Non SPP</a:t>
            </a:r>
          </a:p>
          <a:p>
            <a:r>
              <a:rPr lang="en-US" dirty="0"/>
              <a:t>Proses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dan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Darimanapun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Browser 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Dibayarkan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Banking </a:t>
            </a:r>
            <a:r>
              <a:rPr lang="en-US" dirty="0" err="1"/>
              <a:t>Manapun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Proses Transfer Antar Bank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5CD9-FCCC-6925-4DA8-22936558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453E-9498-A86F-41FA-4826DE17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8" y="49093"/>
            <a:ext cx="11098427" cy="621829"/>
          </a:xfrm>
        </p:spPr>
        <p:txBody>
          <a:bodyPr>
            <a:normAutofit/>
          </a:bodyPr>
          <a:lstStyle/>
          <a:p>
            <a:r>
              <a:rPr lang="en-US" sz="2800" dirty="0"/>
              <a:t>Alur </a:t>
            </a:r>
            <a:r>
              <a:rPr lang="en-US" sz="2800" dirty="0" err="1"/>
              <a:t>pembayaran</a:t>
            </a:r>
            <a:r>
              <a:rPr lang="en-US" sz="2800" dirty="0"/>
              <a:t> non SPP.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A1C4-26A0-F225-E9D9-D81E90F1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12" y="3517510"/>
            <a:ext cx="3774976" cy="104703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NOMOR PENTING</a:t>
            </a:r>
          </a:p>
          <a:p>
            <a:r>
              <a:rPr lang="en-US" sz="1800" dirty="0" err="1"/>
              <a:t>Petugas</a:t>
            </a:r>
            <a:r>
              <a:rPr lang="en-US" sz="1800" dirty="0"/>
              <a:t> Biro </a:t>
            </a:r>
            <a:r>
              <a:rPr lang="en-US" sz="1800" dirty="0" err="1"/>
              <a:t>Keuangan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   Mas Boy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  (0811-3211-444)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E90487F-EC85-8C1D-6069-82ED24D65DD6}"/>
              </a:ext>
            </a:extLst>
          </p:cNvPr>
          <p:cNvSpPr/>
          <p:nvPr/>
        </p:nvSpPr>
        <p:spPr>
          <a:xfrm>
            <a:off x="4839718" y="2448846"/>
            <a:ext cx="1532237" cy="75376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Cek U/P</a:t>
            </a:r>
          </a:p>
        </p:txBody>
      </p:sp>
      <p:sp>
        <p:nvSpPr>
          <p:cNvPr id="5" name="Terminator 4">
            <a:extLst>
              <a:ext uri="{FF2B5EF4-FFF2-40B4-BE49-F238E27FC236}">
                <a16:creationId xmlns:a16="http://schemas.microsoft.com/office/drawing/2014/main" id="{677F1E1D-EE4B-A00D-A479-B1E15A02762C}"/>
              </a:ext>
            </a:extLst>
          </p:cNvPr>
          <p:cNvSpPr/>
          <p:nvPr/>
        </p:nvSpPr>
        <p:spPr>
          <a:xfrm>
            <a:off x="5177479" y="913476"/>
            <a:ext cx="790833" cy="383059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40309EE2-1564-5082-0687-D69E169CAF68}"/>
              </a:ext>
            </a:extLst>
          </p:cNvPr>
          <p:cNvSpPr/>
          <p:nvPr/>
        </p:nvSpPr>
        <p:spPr>
          <a:xfrm>
            <a:off x="4201295" y="1722822"/>
            <a:ext cx="2743200" cy="31820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Login </a:t>
            </a:r>
            <a:r>
              <a:rPr lang="en-US" dirty="0" err="1"/>
              <a:t>Uname</a:t>
            </a:r>
            <a:r>
              <a:rPr lang="en-US" dirty="0"/>
              <a:t> , </a:t>
            </a:r>
            <a:r>
              <a:rPr lang="en-US" dirty="0" err="1"/>
              <a:t>pAssword</a:t>
            </a:r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D219679-DDE1-6A7F-8BD0-47049F6E6FB4}"/>
              </a:ext>
            </a:extLst>
          </p:cNvPr>
          <p:cNvSpPr/>
          <p:nvPr/>
        </p:nvSpPr>
        <p:spPr>
          <a:xfrm>
            <a:off x="5554357" y="1296535"/>
            <a:ext cx="111208" cy="426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06D8853-075E-F9AE-F619-F1EA60FFC977}"/>
              </a:ext>
            </a:extLst>
          </p:cNvPr>
          <p:cNvSpPr/>
          <p:nvPr/>
        </p:nvSpPr>
        <p:spPr>
          <a:xfrm>
            <a:off x="5554356" y="2085834"/>
            <a:ext cx="102963" cy="3182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a 8">
            <a:extLst>
              <a:ext uri="{FF2B5EF4-FFF2-40B4-BE49-F238E27FC236}">
                <a16:creationId xmlns:a16="http://schemas.microsoft.com/office/drawing/2014/main" id="{186611BF-6DF2-615B-E905-0D92B83C52C2}"/>
              </a:ext>
            </a:extLst>
          </p:cNvPr>
          <p:cNvSpPr/>
          <p:nvPr/>
        </p:nvSpPr>
        <p:spPr>
          <a:xfrm>
            <a:off x="6944495" y="2570204"/>
            <a:ext cx="2211859" cy="632403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Registrasi</a:t>
            </a:r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73CE1BA-629D-B8C7-41B0-0E65971F9713}"/>
              </a:ext>
            </a:extLst>
          </p:cNvPr>
          <p:cNvSpPr/>
          <p:nvPr/>
        </p:nvSpPr>
        <p:spPr>
          <a:xfrm rot="16200000" flipH="1">
            <a:off x="6628073" y="2499437"/>
            <a:ext cx="180276" cy="5936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lternate Process 11">
            <a:extLst>
              <a:ext uri="{FF2B5EF4-FFF2-40B4-BE49-F238E27FC236}">
                <a16:creationId xmlns:a16="http://schemas.microsoft.com/office/drawing/2014/main" id="{94511C20-498F-FBEB-9AF4-39E2C1BA2FF8}"/>
              </a:ext>
            </a:extLst>
          </p:cNvPr>
          <p:cNvSpPr/>
          <p:nvPr/>
        </p:nvSpPr>
        <p:spPr>
          <a:xfrm>
            <a:off x="9609690" y="2524090"/>
            <a:ext cx="1631095" cy="60327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Operator </a:t>
            </a:r>
          </a:p>
          <a:p>
            <a:pPr algn="ctr"/>
            <a:r>
              <a:rPr lang="en-US" dirty="0" err="1"/>
              <a:t>Menyetujui</a:t>
            </a: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706B040-D9D7-F6F6-32B7-C9798FD6DD60}"/>
              </a:ext>
            </a:extLst>
          </p:cNvPr>
          <p:cNvSpPr/>
          <p:nvPr/>
        </p:nvSpPr>
        <p:spPr>
          <a:xfrm rot="16200000" flipH="1">
            <a:off x="9202143" y="2577217"/>
            <a:ext cx="180276" cy="5936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>
            <a:extLst>
              <a:ext uri="{FF2B5EF4-FFF2-40B4-BE49-F238E27FC236}">
                <a16:creationId xmlns:a16="http://schemas.microsoft.com/office/drawing/2014/main" id="{14124356-A93C-25DF-E4B8-78C8724DD50A}"/>
              </a:ext>
            </a:extLst>
          </p:cNvPr>
          <p:cNvSpPr/>
          <p:nvPr/>
        </p:nvSpPr>
        <p:spPr>
          <a:xfrm rot="16200000">
            <a:off x="8472478" y="282152"/>
            <a:ext cx="709259" cy="3624128"/>
          </a:xfrm>
          <a:prstGeom prst="bentUpArrow">
            <a:avLst>
              <a:gd name="adj1" fmla="val 2227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EBA6CD3C-360C-68EF-36FD-46BE3B0548A4}"/>
              </a:ext>
            </a:extLst>
          </p:cNvPr>
          <p:cNvSpPr/>
          <p:nvPr/>
        </p:nvSpPr>
        <p:spPr>
          <a:xfrm rot="10800000">
            <a:off x="5518301" y="3239238"/>
            <a:ext cx="175070" cy="6897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lternate Process 16">
            <a:extLst>
              <a:ext uri="{FF2B5EF4-FFF2-40B4-BE49-F238E27FC236}">
                <a16:creationId xmlns:a16="http://schemas.microsoft.com/office/drawing/2014/main" id="{B7070C14-3718-F97F-FA33-BDFECD74E28E}"/>
              </a:ext>
            </a:extLst>
          </p:cNvPr>
          <p:cNvSpPr/>
          <p:nvPr/>
        </p:nvSpPr>
        <p:spPr>
          <a:xfrm>
            <a:off x="4635829" y="3988100"/>
            <a:ext cx="1940011" cy="68977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Pembayaran</a:t>
            </a:r>
            <a:endParaRPr lang="en-US" dirty="0"/>
          </a:p>
        </p:txBody>
      </p:sp>
      <p:sp>
        <p:nvSpPr>
          <p:cNvPr id="18" name="Alternate Process 17">
            <a:extLst>
              <a:ext uri="{FF2B5EF4-FFF2-40B4-BE49-F238E27FC236}">
                <a16:creationId xmlns:a16="http://schemas.microsoft.com/office/drawing/2014/main" id="{94DE14C8-BF53-57E2-EC8D-A35AF58EB538}"/>
              </a:ext>
            </a:extLst>
          </p:cNvPr>
          <p:cNvSpPr/>
          <p:nvPr/>
        </p:nvSpPr>
        <p:spPr>
          <a:xfrm>
            <a:off x="4635828" y="5030704"/>
            <a:ext cx="1940011" cy="85294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Kode VA</a:t>
            </a: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4E3829E2-E7C8-2A07-6897-C0AC34877F64}"/>
              </a:ext>
            </a:extLst>
          </p:cNvPr>
          <p:cNvSpPr/>
          <p:nvPr/>
        </p:nvSpPr>
        <p:spPr>
          <a:xfrm rot="10800000">
            <a:off x="5535794" y="4699753"/>
            <a:ext cx="157577" cy="3031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rminator 20">
            <a:extLst>
              <a:ext uri="{FF2B5EF4-FFF2-40B4-BE49-F238E27FC236}">
                <a16:creationId xmlns:a16="http://schemas.microsoft.com/office/drawing/2014/main" id="{532E7C4B-D26B-825E-C0A9-C3A9FF92D2AC}"/>
              </a:ext>
            </a:extLst>
          </p:cNvPr>
          <p:cNvSpPr/>
          <p:nvPr/>
        </p:nvSpPr>
        <p:spPr>
          <a:xfrm>
            <a:off x="5140401" y="6278953"/>
            <a:ext cx="1050327" cy="383059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0F60BDA8-91D5-4F9A-A176-F2866CE9F987}"/>
              </a:ext>
            </a:extLst>
          </p:cNvPr>
          <p:cNvSpPr/>
          <p:nvPr/>
        </p:nvSpPr>
        <p:spPr>
          <a:xfrm rot="10800000">
            <a:off x="5554356" y="5929713"/>
            <a:ext cx="157577" cy="3031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7D62FF-1095-E4A4-333F-F7A9E199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26" y="3604314"/>
            <a:ext cx="1090332" cy="1632194"/>
          </a:xfrm>
          <a:prstGeom prst="rect">
            <a:avLst/>
          </a:prstGeom>
        </p:spPr>
      </p:pic>
      <p:sp>
        <p:nvSpPr>
          <p:cNvPr id="25" name="Up Arrow 24">
            <a:extLst>
              <a:ext uri="{FF2B5EF4-FFF2-40B4-BE49-F238E27FC236}">
                <a16:creationId xmlns:a16="http://schemas.microsoft.com/office/drawing/2014/main" id="{918C2CC8-30C3-15D5-A2CC-596FB91D73AA}"/>
              </a:ext>
            </a:extLst>
          </p:cNvPr>
          <p:cNvSpPr/>
          <p:nvPr/>
        </p:nvSpPr>
        <p:spPr>
          <a:xfrm>
            <a:off x="10425237" y="3202607"/>
            <a:ext cx="213935" cy="31490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BDBA4-51FE-744C-D028-922B3C39BBE9}"/>
              </a:ext>
            </a:extLst>
          </p:cNvPr>
          <p:cNvSpPr txBox="1"/>
          <p:nvPr/>
        </p:nvSpPr>
        <p:spPr>
          <a:xfrm>
            <a:off x="9609690" y="5323312"/>
            <a:ext cx="185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 </a:t>
            </a:r>
            <a:r>
              <a:rPr lang="en-US" dirty="0" err="1"/>
              <a:t>Biku</a:t>
            </a:r>
            <a:endParaRPr lang="en-US" dirty="0"/>
          </a:p>
          <a:p>
            <a:r>
              <a:rPr lang="en-US" dirty="0"/>
              <a:t>08113211444</a:t>
            </a:r>
          </a:p>
          <a:p>
            <a:r>
              <a:rPr lang="en-US" dirty="0"/>
              <a:t>(Mas Boy)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8A42FF-C7C5-5511-BB26-75807DCB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77" y="670922"/>
            <a:ext cx="1081471" cy="12970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1576E0-332D-0A77-64CF-4FD123667E87}"/>
              </a:ext>
            </a:extLst>
          </p:cNvPr>
          <p:cNvSpPr txBox="1"/>
          <p:nvPr/>
        </p:nvSpPr>
        <p:spPr>
          <a:xfrm>
            <a:off x="2743538" y="1974775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92F55C-15E0-759E-B4CB-C0F60B20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358B-4267-560A-3509-00A39C6D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Alur </a:t>
            </a:r>
            <a:r>
              <a:rPr lang="en-US" dirty="0" err="1"/>
              <a:t>Pembayaran</a:t>
            </a:r>
            <a:r>
              <a:rPr lang="en-US" dirty="0"/>
              <a:t> Non SPP (</a:t>
            </a:r>
            <a:r>
              <a:rPr lang="en-US" dirty="0" err="1"/>
              <a:t>Mahasiswa</a:t>
            </a:r>
            <a:r>
              <a:rPr lang="en-US" dirty="0"/>
              <a:t>)…(1)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41C28-AC51-8DBB-2581-D67D6DD54250}"/>
              </a:ext>
            </a:extLst>
          </p:cNvPr>
          <p:cNvSpPr/>
          <p:nvPr/>
        </p:nvSpPr>
        <p:spPr>
          <a:xfrm>
            <a:off x="2366927" y="2300508"/>
            <a:ext cx="2511973" cy="6516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Membuka</a:t>
            </a:r>
            <a:r>
              <a:rPr lang="en-US" dirty="0"/>
              <a:t> Web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Pembayaran</a:t>
            </a:r>
            <a:endParaRPr lang="en-US" dirty="0"/>
          </a:p>
        </p:txBody>
      </p:sp>
      <p:pic>
        <p:nvPicPr>
          <p:cNvPr id="2052" name="Picture 4" descr="Man Using Laptop Illustration Cartoon Character PNG Images | EPS Free  Download - Pikbest">
            <a:extLst>
              <a:ext uri="{FF2B5EF4-FFF2-40B4-BE49-F238E27FC236}">
                <a16:creationId xmlns:a16="http://schemas.microsoft.com/office/drawing/2014/main" id="{A221619B-BC7A-5301-58D2-E9FDCC90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" y="1859147"/>
            <a:ext cx="1249577" cy="12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17BF6FE-9EFD-8166-F989-A5439EC838B4}"/>
              </a:ext>
            </a:extLst>
          </p:cNvPr>
          <p:cNvSpPr/>
          <p:nvPr/>
        </p:nvSpPr>
        <p:spPr>
          <a:xfrm>
            <a:off x="1481696" y="2626329"/>
            <a:ext cx="724675" cy="2767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49645-49F6-2127-C4A6-AD3130A27F7F}"/>
              </a:ext>
            </a:extLst>
          </p:cNvPr>
          <p:cNvSpPr txBox="1"/>
          <p:nvPr/>
        </p:nvSpPr>
        <p:spPr>
          <a:xfrm>
            <a:off x="2176839" y="3106956"/>
            <a:ext cx="321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Pembayaran.ubhara.id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95E45-EA80-C776-DE84-7879D649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548" y="1432970"/>
            <a:ext cx="6581781" cy="4086636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0A2DFB1A-E863-F409-5407-B33599B3700B}"/>
              </a:ext>
            </a:extLst>
          </p:cNvPr>
          <p:cNvSpPr/>
          <p:nvPr/>
        </p:nvSpPr>
        <p:spPr>
          <a:xfrm>
            <a:off x="10565027" y="4780811"/>
            <a:ext cx="259492" cy="9144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9D9F38-299D-7F12-E0B5-1B3F9C34443D}"/>
              </a:ext>
            </a:extLst>
          </p:cNvPr>
          <p:cNvSpPr/>
          <p:nvPr/>
        </p:nvSpPr>
        <p:spPr>
          <a:xfrm>
            <a:off x="10469262" y="5804483"/>
            <a:ext cx="451022" cy="407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796B5B-B41F-8835-3942-390F7AAC24E6}"/>
              </a:ext>
            </a:extLst>
          </p:cNvPr>
          <p:cNvSpPr/>
          <p:nvPr/>
        </p:nvSpPr>
        <p:spPr>
          <a:xfrm>
            <a:off x="11553140" y="2351827"/>
            <a:ext cx="422189" cy="464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D258927-7BB8-75DC-3B25-44F1B6771FB4}"/>
              </a:ext>
            </a:extLst>
          </p:cNvPr>
          <p:cNvSpPr/>
          <p:nvPr/>
        </p:nvSpPr>
        <p:spPr>
          <a:xfrm rot="2277356">
            <a:off x="11376998" y="2812050"/>
            <a:ext cx="261124" cy="4998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98C781-49AA-E552-D51C-EE5E77C1F868}"/>
              </a:ext>
            </a:extLst>
          </p:cNvPr>
          <p:cNvSpPr txBox="1"/>
          <p:nvPr/>
        </p:nvSpPr>
        <p:spPr>
          <a:xfrm flipH="1">
            <a:off x="686867" y="4037682"/>
            <a:ext cx="41920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NIM yang </a:t>
            </a:r>
          </a:p>
          <a:p>
            <a:r>
              <a:rPr lang="en-US" dirty="0"/>
              <a:t>       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Masukkan NIM juga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Form </a:t>
            </a:r>
            <a:r>
              <a:rPr lang="en-US" dirty="0" err="1"/>
              <a:t>Aplikasi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0E43E-21C2-470C-A48C-A1E9E8BE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44CE-CD58-9AC3-3E56-22946592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37" y="231357"/>
            <a:ext cx="10515600" cy="222422"/>
          </a:xfrm>
        </p:spPr>
        <p:txBody>
          <a:bodyPr>
            <a:normAutofit fontScale="90000"/>
          </a:bodyPr>
          <a:lstStyle/>
          <a:p>
            <a:r>
              <a:rPr lang="en-US" dirty="0"/>
              <a:t>Login </a:t>
            </a:r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783CE-978F-8800-363B-16B6D1FA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37" y="870304"/>
            <a:ext cx="8749508" cy="5601239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273F433B-E1F7-1993-4DC4-9DFB7593F577}"/>
              </a:ext>
            </a:extLst>
          </p:cNvPr>
          <p:cNvSpPr/>
          <p:nvPr/>
        </p:nvSpPr>
        <p:spPr>
          <a:xfrm>
            <a:off x="8944303" y="2963918"/>
            <a:ext cx="1051035" cy="2627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ED52B-7713-613D-6887-CB78F5AD8B3C}"/>
              </a:ext>
            </a:extLst>
          </p:cNvPr>
          <p:cNvSpPr txBox="1"/>
          <p:nvPr/>
        </p:nvSpPr>
        <p:spPr>
          <a:xfrm>
            <a:off x="10110952" y="2910631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Masukkan NIM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933E6-E445-EE81-2936-6A317D4CADB3}"/>
              </a:ext>
            </a:extLst>
          </p:cNvPr>
          <p:cNvSpPr txBox="1"/>
          <p:nvPr/>
        </p:nvSpPr>
        <p:spPr>
          <a:xfrm>
            <a:off x="9469820" y="3429000"/>
            <a:ext cx="231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:  2214311021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BD0E5-59A2-1B74-5C90-6F1BA92E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0C97-A703-714E-C557-316B4212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5" y="130346"/>
            <a:ext cx="10515600" cy="499849"/>
          </a:xfrm>
        </p:spPr>
        <p:txBody>
          <a:bodyPr>
            <a:normAutofit/>
          </a:bodyPr>
          <a:lstStyle/>
          <a:p>
            <a:r>
              <a:rPr lang="en-US" sz="2800" dirty="0"/>
              <a:t>Jika Belum </a:t>
            </a:r>
            <a:r>
              <a:rPr lang="en-US" sz="2800" dirty="0" err="1"/>
              <a:t>Memiliki</a:t>
            </a:r>
            <a:r>
              <a:rPr lang="en-US" sz="2800" dirty="0"/>
              <a:t> Akun </a:t>
            </a:r>
            <a:r>
              <a:rPr lang="en-US" sz="2800" dirty="0" err="1"/>
              <a:t>Silahkan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Registrasi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44E9DE-69BC-334A-DD91-477B45CFC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45" y="772297"/>
            <a:ext cx="9036122" cy="5795319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9811BE7C-1F6E-060F-3C8F-976B30A6331C}"/>
              </a:ext>
            </a:extLst>
          </p:cNvPr>
          <p:cNvSpPr/>
          <p:nvPr/>
        </p:nvSpPr>
        <p:spPr>
          <a:xfrm>
            <a:off x="8809800" y="3764550"/>
            <a:ext cx="1062681" cy="2224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81AEB600-9F94-6C62-1327-A0D4BEB35449}"/>
              </a:ext>
            </a:extLst>
          </p:cNvPr>
          <p:cNvSpPr/>
          <p:nvPr/>
        </p:nvSpPr>
        <p:spPr>
          <a:xfrm>
            <a:off x="8817754" y="4389916"/>
            <a:ext cx="1062681" cy="2224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2FFD9-0357-71CF-BDA8-E7551EDEBCE8}"/>
              </a:ext>
            </a:extLst>
          </p:cNvPr>
          <p:cNvSpPr txBox="1"/>
          <p:nvPr/>
        </p:nvSpPr>
        <p:spPr>
          <a:xfrm>
            <a:off x="9880435" y="363444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Isikan</a:t>
            </a:r>
            <a:r>
              <a:rPr lang="en-US" dirty="0"/>
              <a:t> Email Valid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81007-4B63-3F35-32FE-9A8D37723743}"/>
              </a:ext>
            </a:extLst>
          </p:cNvPr>
          <p:cNvSpPr txBox="1"/>
          <p:nvPr/>
        </p:nvSpPr>
        <p:spPr>
          <a:xfrm>
            <a:off x="9963807" y="4316460"/>
            <a:ext cx="22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endParaRPr lang="en-US" dirty="0"/>
          </a:p>
          <a:p>
            <a:r>
              <a:rPr lang="en-US" dirty="0"/>
              <a:t>WA </a:t>
            </a:r>
            <a:r>
              <a:rPr lang="en-US" dirty="0" err="1"/>
              <a:t>Aktif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DE24A-72E2-EE6B-20FA-34C598D6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6272-B014-62CB-E9F0-CED31E1F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102367"/>
            <a:ext cx="10515600" cy="654378"/>
          </a:xfrm>
        </p:spPr>
        <p:txBody>
          <a:bodyPr>
            <a:normAutofit fontScale="90000"/>
          </a:bodyPr>
          <a:lstStyle/>
          <a:p>
            <a:r>
              <a:rPr lang="en-US" dirty="0"/>
              <a:t>Masuk </a:t>
            </a:r>
            <a:r>
              <a:rPr lang="en-US" dirty="0" err="1"/>
              <a:t>ke</a:t>
            </a:r>
            <a:r>
              <a:rPr lang="en-US" dirty="0"/>
              <a:t> Menu </a:t>
            </a:r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3C8DB-F9A2-8DFA-C4B0-B7D744D86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78" y="1124607"/>
            <a:ext cx="7397463" cy="5360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B0B13-2A1B-E877-EA8C-71CE4E7F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99C9DB45-6B54-B9F5-604E-0A5F71243B5B}"/>
              </a:ext>
            </a:extLst>
          </p:cNvPr>
          <p:cNvSpPr/>
          <p:nvPr/>
        </p:nvSpPr>
        <p:spPr>
          <a:xfrm>
            <a:off x="7266625" y="3648483"/>
            <a:ext cx="790832" cy="4448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958CF-2731-F308-95F3-195DB4BF7F3B}"/>
              </a:ext>
            </a:extLst>
          </p:cNvPr>
          <p:cNvSpPr txBox="1"/>
          <p:nvPr/>
        </p:nvSpPr>
        <p:spPr>
          <a:xfrm>
            <a:off x="8057457" y="3692463"/>
            <a:ext cx="294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PILIH OPSI PENGIRIMAN OTP</a:t>
            </a:r>
          </a:p>
        </p:txBody>
      </p:sp>
    </p:spTree>
    <p:extLst>
      <p:ext uri="{BB962C8B-B14F-4D97-AF65-F5344CB8AC3E}">
        <p14:creationId xmlns:p14="http://schemas.microsoft.com/office/powerpoint/2010/main" val="337344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3ACA-94FF-30D2-AC87-631E19EA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en-US" dirty="0"/>
              <a:t>MENU PEMBAYARAN NON SPP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0C6D9-6E0B-5D3A-DB4C-C5F21178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5" y="670717"/>
            <a:ext cx="11578389" cy="6064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553C2D-2FB7-F1DC-C9B9-515C8557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15" y="0"/>
            <a:ext cx="1546485" cy="3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</TotalTime>
  <Words>436</Words>
  <Application>Microsoft Macintosh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Google Sans</vt:lpstr>
      <vt:lpstr>Wingdings</vt:lpstr>
      <vt:lpstr>Office 2013 - 2022 Theme</vt:lpstr>
      <vt:lpstr>Sosialisasi Aplikasi Pembayaran  NON SPP</vt:lpstr>
      <vt:lpstr>Media Pembayaran Di Linkungan Universitas Bhayangkara Surabaya</vt:lpstr>
      <vt:lpstr>Pembayaran Non SPP</vt:lpstr>
      <vt:lpstr>Alur pembayaran non SPP.</vt:lpstr>
      <vt:lpstr>Alur Pembayaran Non SPP (Mahasiswa)…(1)</vt:lpstr>
      <vt:lpstr>Login Mahasiswa</vt:lpstr>
      <vt:lpstr>Jika Belum Memiliki Akun Silahkan Melakukan Registrasi</vt:lpstr>
      <vt:lpstr>Masuk ke Menu Mahasiswa</vt:lpstr>
      <vt:lpstr>MENU PEMBAYARAN NON SPP</vt:lpstr>
      <vt:lpstr>MENU PEMBAYARAN NON SPP</vt:lpstr>
      <vt:lpstr>PowerPoint Presentation</vt:lpstr>
      <vt:lpstr>PowerPoint Presentation</vt:lpstr>
      <vt:lpstr>Melalui Aplikasi Pembayaran BNI</vt:lpstr>
      <vt:lpstr>PowerPoint Presentation</vt:lpstr>
      <vt:lpstr>PowerPoint Presentation</vt:lpstr>
      <vt:lpstr>NOTIFIKASI WHATS APP</vt:lpstr>
      <vt:lpstr>PENUTUP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Dimas</dc:creator>
  <cp:lastModifiedBy>Dimas</cp:lastModifiedBy>
  <cp:revision>9</cp:revision>
  <cp:lastPrinted>2026-04-23T03:35:51Z</cp:lastPrinted>
  <dcterms:created xsi:type="dcterms:W3CDTF">2026-04-22T13:20:32Z</dcterms:created>
  <dcterms:modified xsi:type="dcterms:W3CDTF">2026-04-23T07:06:16Z</dcterms:modified>
</cp:coreProperties>
</file>